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31"/>
  </p:notesMasterIdLst>
  <p:handoutMasterIdLst>
    <p:handoutMasterId r:id="rId32"/>
  </p:handoutMasterIdLst>
  <p:sldIdLst>
    <p:sldId id="1130" r:id="rId2"/>
    <p:sldId id="1167" r:id="rId3"/>
    <p:sldId id="1526" r:id="rId4"/>
    <p:sldId id="1341" r:id="rId5"/>
    <p:sldId id="1527" r:id="rId6"/>
    <p:sldId id="1528" r:id="rId7"/>
    <p:sldId id="1531" r:id="rId8"/>
    <p:sldId id="1532" r:id="rId9"/>
    <p:sldId id="1533" r:id="rId10"/>
    <p:sldId id="1530" r:id="rId11"/>
    <p:sldId id="1534" r:id="rId12"/>
    <p:sldId id="1535" r:id="rId13"/>
    <p:sldId id="1536" r:id="rId14"/>
    <p:sldId id="1539" r:id="rId15"/>
    <p:sldId id="1540" r:id="rId16"/>
    <p:sldId id="1541" r:id="rId17"/>
    <p:sldId id="1543" r:id="rId18"/>
    <p:sldId id="1544" r:id="rId19"/>
    <p:sldId id="1545" r:id="rId20"/>
    <p:sldId id="1548" r:id="rId21"/>
    <p:sldId id="1549" r:id="rId22"/>
    <p:sldId id="1550" r:id="rId23"/>
    <p:sldId id="1552" r:id="rId24"/>
    <p:sldId id="1551" r:id="rId25"/>
    <p:sldId id="1554" r:id="rId26"/>
    <p:sldId id="1555" r:id="rId27"/>
    <p:sldId id="1556" r:id="rId28"/>
    <p:sldId id="1521" r:id="rId29"/>
    <p:sldId id="1322" r:id="rId30"/>
  </p:sldIdLst>
  <p:sldSz cx="9144000" cy="5143500" type="screen16x9"/>
  <p:notesSz cx="6807200" cy="9939338"/>
  <p:embeddedFontLst>
    <p:embeddedFont>
      <p:font typeface="나눔바른고딕" panose="020B0600000101010101" charset="-127"/>
      <p:regular r:id="rId33"/>
      <p:bold r:id="rId34"/>
    </p:embeddedFont>
    <p:embeddedFont>
      <p:font typeface="HY견고딕" panose="02030600000101010101" pitchFamily="18" charset="-127"/>
      <p:regular r:id="rId35"/>
    </p:embeddedFont>
    <p:embeddedFont>
      <p:font typeface="HY헤드라인M" panose="02030600000101010101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0" userDrawn="1">
          <p15:clr>
            <a:srgbClr val="A4A3A4"/>
          </p15:clr>
        </p15:guide>
        <p15:guide id="3" orient="horz" pos="3131" userDrawn="1">
          <p15:clr>
            <a:srgbClr val="A4A3A4"/>
          </p15:clr>
        </p15:guide>
        <p15:guide id="4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47F"/>
    <a:srgbClr val="9FA1A0"/>
    <a:srgbClr val="000000"/>
    <a:srgbClr val="F95135"/>
    <a:srgbClr val="0B6C97"/>
    <a:srgbClr val="CCCCFF"/>
    <a:srgbClr val="FFFFFF"/>
    <a:srgbClr val="009999"/>
    <a:srgbClr val="109BDA"/>
    <a:srgbClr val="A18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5320" autoAdjust="0"/>
  </p:normalViewPr>
  <p:slideViewPr>
    <p:cSldViewPr showGuides="1">
      <p:cViewPr varScale="1">
        <p:scale>
          <a:sx n="113" d="100"/>
          <a:sy n="113" d="100"/>
        </p:scale>
        <p:origin x="394" y="86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72EAABBD-2E48-4823-BF78-B9DD7CEC36CC}"/>
    <pc:docChg chg="modSld">
      <pc:chgData name="김효관" userId="5d412245-c878-4bfb-b3ad-7c3e81fe34ff" providerId="ADAL" clId="{72EAABBD-2E48-4823-BF78-B9DD7CEC36CC}" dt="2019-07-09T04:12:59.439" v="1" actId="1076"/>
      <pc:docMkLst>
        <pc:docMk/>
      </pc:docMkLst>
      <pc:sldChg chg="modSp">
        <pc:chgData name="김효관" userId="5d412245-c878-4bfb-b3ad-7c3e81fe34ff" providerId="ADAL" clId="{72EAABBD-2E48-4823-BF78-B9DD7CEC36CC}" dt="2019-07-09T04:12:59.439" v="1" actId="1076"/>
        <pc:sldMkLst>
          <pc:docMk/>
          <pc:sldMk cId="3928439392" sldId="1532"/>
        </pc:sldMkLst>
        <pc:picChg chg="mod">
          <ac:chgData name="김효관" userId="5d412245-c878-4bfb-b3ad-7c3e81fe34ff" providerId="ADAL" clId="{72EAABBD-2E48-4823-BF78-B9DD7CEC36CC}" dt="2019-07-09T04:12:59.439" v="1" actId="1076"/>
          <ac:picMkLst>
            <pc:docMk/>
            <pc:sldMk cId="3928439392" sldId="1532"/>
            <ac:picMk id="6" creationId="{2781ACA7-1067-4602-B5C9-2B774AB2B7D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0" tIns="45775" rIns="91550" bIns="4577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3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0" tIns="45775" rIns="91550" bIns="4577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0" tIns="45775" rIns="91550" bIns="4577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3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0" tIns="45775" rIns="91550" bIns="4577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0" tIns="45775" rIns="91550" bIns="4577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3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0" tIns="45775" rIns="91550" bIns="4577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0" tIns="45775" rIns="91550" bIns="457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40227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0" tIns="45775" rIns="91550" bIns="4577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3" y="9440227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0" tIns="45775" rIns="91550" bIns="4577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998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9812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0684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21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6569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7069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643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628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657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7267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6049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08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550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765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36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67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6736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222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3410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364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113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30987" cy="3729038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9642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547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961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971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664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580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613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08122" y="1341581"/>
            <a:ext cx="986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ㅊㅐ</a:t>
            </a:r>
            <a:endParaRPr lang="en-US" altLang="ko-KR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020272" y="4155926"/>
            <a:ext cx="1130439" cy="448437"/>
            <a:chOff x="6415417" y="2896898"/>
            <a:chExt cx="1130439" cy="448437"/>
          </a:xfrm>
        </p:grpSpPr>
        <p:sp>
          <p:nvSpPr>
            <p:cNvPr id="4" name="직사각형 3"/>
            <p:cNvSpPr/>
            <p:nvPr/>
          </p:nvSpPr>
          <p:spPr>
            <a:xfrm>
              <a:off x="6415417" y="2945225"/>
              <a:ext cx="11304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z="2000" spc="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FD8D1F-9549-4680-B899-B07FC48E6168}"/>
              </a:ext>
            </a:extLst>
          </p:cNvPr>
          <p:cNvSpPr txBox="1"/>
          <p:nvPr/>
        </p:nvSpPr>
        <p:spPr>
          <a:xfrm>
            <a:off x="3019448" y="1341581"/>
            <a:ext cx="52748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Neural Network</a:t>
            </a:r>
          </a:p>
          <a:p>
            <a:pPr algn="r"/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(Image Classification)</a:t>
            </a:r>
          </a:p>
          <a:p>
            <a:pPr algn="r"/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CNN(</a:t>
            </a: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</a:t>
            </a:r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92777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zero padding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신경망의 이해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C71AD1-DC6E-4650-863D-4EFBEAC8D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571750"/>
            <a:ext cx="5076056" cy="2029430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F9A094DA-C047-438E-8616-5BB2B5C95B34}"/>
              </a:ext>
            </a:extLst>
          </p:cNvPr>
          <p:cNvSpPr/>
          <p:nvPr/>
        </p:nvSpPr>
        <p:spPr bwMode="auto">
          <a:xfrm>
            <a:off x="3866403" y="1593953"/>
            <a:ext cx="3312368" cy="648072"/>
          </a:xfrm>
          <a:prstGeom prst="wedgeRectCallout">
            <a:avLst>
              <a:gd name="adj1" fmla="val -29258"/>
              <a:gd name="adj2" fmla="val 116577"/>
            </a:avLst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레이어의 양쪽에 </a:t>
            </a:r>
            <a:r>
              <a:rPr lang="en-US" altLang="ko-KR" b="0">
                <a:solidFill>
                  <a:schemeClr val="bg1"/>
                </a:solidFill>
                <a:cs typeface="HY견고딕" pitchFamily="18" charset="-127"/>
              </a:rPr>
              <a:t>1</a:t>
            </a:r>
            <a:r>
              <a:rPr lang="ko-KR" altLang="en-US" b="0">
                <a:solidFill>
                  <a:schemeClr val="bg1"/>
                </a:solidFill>
                <a:cs typeface="HY견고딕" pitchFamily="18" charset="-127"/>
              </a:rPr>
              <a:t>개씩 패딩을 </a:t>
            </a:r>
            <a:r>
              <a:rPr lang="en-US" altLang="ko-KR" b="0">
                <a:solidFill>
                  <a:schemeClr val="bg1"/>
                </a:solidFill>
                <a:cs typeface="HY견고딕" pitchFamily="18" charset="-127"/>
              </a:rPr>
              <a:t>(0)</a:t>
            </a:r>
            <a:r>
              <a:rPr lang="ko-KR" altLang="en-US" b="0">
                <a:solidFill>
                  <a:schemeClr val="bg1"/>
                </a:solidFill>
                <a:cs typeface="HY견고딕" pitchFamily="18" charset="-127"/>
              </a:rPr>
              <a:t>으로 채워서 붙여주면 아웃풋이 </a:t>
            </a:r>
            <a:r>
              <a:rPr lang="en-US" altLang="ko-KR" b="0">
                <a:solidFill>
                  <a:schemeClr val="bg1"/>
                </a:solidFill>
                <a:cs typeface="HY견고딕" pitchFamily="18" charset="-127"/>
              </a:rPr>
              <a:t>32</a:t>
            </a:r>
            <a:r>
              <a:rPr lang="ko-KR" altLang="en-US" b="0">
                <a:solidFill>
                  <a:schemeClr val="bg1"/>
                </a:solidFill>
                <a:cs typeface="HY견고딕" pitchFamily="18" charset="-127"/>
              </a:rPr>
              <a:t>로 입력과 같아져</a:t>
            </a:r>
            <a:endParaRPr lang="en-US" altLang="ko-KR" b="0">
              <a:solidFill>
                <a:schemeClr val="bg1"/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(</a:t>
            </a: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로직 구현 시 편리함</a:t>
            </a:r>
            <a:r>
              <a:rPr kumimoji="1" lang="en-US" altLang="ko-KR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61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41178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레이어 계층의 이해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계층의 이해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EEF57C-3D6D-4051-AA2D-8CD822EAB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736439"/>
            <a:ext cx="6125440" cy="18995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72D211-6CCA-49EF-8498-57FE60B6115F}"/>
              </a:ext>
            </a:extLst>
          </p:cNvPr>
          <p:cNvSpPr txBox="1"/>
          <p:nvPr/>
        </p:nvSpPr>
        <p:spPr>
          <a:xfrm>
            <a:off x="1453463" y="3723878"/>
            <a:ext cx="5707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0"/>
              <a:t>First Layer</a:t>
            </a:r>
            <a:r>
              <a:rPr lang="ko-KR" altLang="en-US" b="0"/>
              <a:t>에서 </a:t>
            </a:r>
            <a:r>
              <a:rPr lang="en-US" altLang="ko-KR" b="0"/>
              <a:t>1</a:t>
            </a:r>
            <a:r>
              <a:rPr lang="ko-KR" altLang="en-US" b="0"/>
              <a:t>이라고 표시된 사각형은 나뭇잎이 그려진 영역임</a:t>
            </a:r>
            <a:endParaRPr lang="en-US" altLang="ko-KR" b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0"/>
              <a:t>Second Layer</a:t>
            </a:r>
            <a:r>
              <a:rPr lang="ko-KR" altLang="en-US" b="0"/>
              <a:t>에서 </a:t>
            </a:r>
            <a:r>
              <a:rPr lang="en-US" altLang="ko-KR" b="0"/>
              <a:t>2</a:t>
            </a:r>
            <a:r>
              <a:rPr lang="ko-KR" altLang="en-US" b="0"/>
              <a:t>로 표시된 사각형은 </a:t>
            </a:r>
            <a:r>
              <a:rPr lang="en-US" altLang="ko-KR" b="0"/>
              <a:t>First Layer</a:t>
            </a:r>
            <a:r>
              <a:rPr lang="ko-KR" altLang="en-US" b="0"/>
              <a:t>에서 다른 사각형의 특성을</a:t>
            </a:r>
            <a:br>
              <a:rPr lang="en-US" altLang="ko-KR" b="0"/>
            </a:br>
            <a:r>
              <a:rPr lang="ko-KR" altLang="en-US" b="0"/>
              <a:t>입력으로 받아서 고양이의 귀 특성을 추출합니다</a:t>
            </a:r>
            <a:r>
              <a:rPr lang="en-US" altLang="ko-KR" b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0"/>
              <a:t>Third Layer</a:t>
            </a:r>
            <a:r>
              <a:rPr lang="ko-KR" altLang="en-US" b="0"/>
              <a:t>도 이러한 계층과 같이 다리 특성을 추출합니다</a:t>
            </a:r>
            <a:r>
              <a:rPr lang="en-US" altLang="ko-KR" b="0"/>
              <a:t>.</a:t>
            </a:r>
            <a:endParaRPr lang="ko-KR" altLang="en-US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7753E-276E-4EDB-994E-B80F82A63F39}"/>
              </a:ext>
            </a:extLst>
          </p:cNvPr>
          <p:cNvSpPr txBox="1"/>
          <p:nvPr/>
        </p:nvSpPr>
        <p:spPr>
          <a:xfrm>
            <a:off x="456468" y="1328111"/>
            <a:ext cx="8687532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0"/>
              <a:t>초기 레이어는 간단한 </a:t>
            </a:r>
            <a:r>
              <a:rPr lang="en-US" altLang="ko-KR" sz="1400" b="0"/>
              <a:t>(</a:t>
            </a:r>
            <a:r>
              <a:rPr lang="ko-KR" altLang="en-US" sz="1400" b="0"/>
              <a:t>가장자리</a:t>
            </a:r>
            <a:r>
              <a:rPr lang="en-US" altLang="ko-KR" sz="1400" b="0"/>
              <a:t>/</a:t>
            </a:r>
            <a:r>
              <a:rPr lang="ko-KR" altLang="en-US" sz="1400" b="0"/>
              <a:t>모서리</a:t>
            </a:r>
            <a:r>
              <a:rPr lang="en-US" altLang="ko-KR" sz="1400" b="0"/>
              <a:t>)</a:t>
            </a:r>
            <a:r>
              <a:rPr lang="ko-KR" altLang="en-US" sz="1400" b="0"/>
              <a:t>를 배우고 깊숙이 들어갈 수록 이미지의 큰 부분의 특성을 학습함</a:t>
            </a:r>
            <a:endParaRPr lang="ko-KR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195391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59713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Max Pooling Layer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계층의 이해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72D211-6CCA-49EF-8498-57FE60B6115F}"/>
              </a:ext>
            </a:extLst>
          </p:cNvPr>
          <p:cNvSpPr txBox="1"/>
          <p:nvPr/>
        </p:nvSpPr>
        <p:spPr>
          <a:xfrm>
            <a:off x="1352778" y="4369780"/>
            <a:ext cx="5960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0"/>
              <a:t>가장많이 사용되는 설정은 </a:t>
            </a:r>
            <a:r>
              <a:rPr lang="en-US" altLang="ko-KR" b="0"/>
              <a:t>2*2 </a:t>
            </a:r>
            <a:r>
              <a:rPr lang="ko-KR" altLang="en-US" b="0"/>
              <a:t>크기의 </a:t>
            </a:r>
            <a:r>
              <a:rPr lang="en-US" altLang="ko-KR" b="0"/>
              <a:t>2stride</a:t>
            </a:r>
            <a:r>
              <a:rPr lang="ko-KR" altLang="en-US" b="0"/>
              <a:t>임</a:t>
            </a:r>
            <a:endParaRPr lang="en-US" altLang="ko-KR" b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0"/>
              <a:t>계산량이 줄어들어 속도 개선에 영향을 주고</a:t>
            </a:r>
            <a:r>
              <a:rPr lang="en-US" altLang="ko-KR" b="0"/>
              <a:t>, </a:t>
            </a:r>
            <a:r>
              <a:rPr lang="ko-KR" altLang="en-US" b="0"/>
              <a:t>적은 파라미터는 오버피팅을 방지함</a:t>
            </a:r>
            <a:br>
              <a:rPr lang="en-US" altLang="ko-KR" b="0"/>
            </a:br>
            <a:r>
              <a:rPr lang="en-US" altLang="ko-KR" b="0"/>
              <a:t>(dropout</a:t>
            </a:r>
            <a:r>
              <a:rPr lang="ko-KR" altLang="en-US" b="0"/>
              <a:t>에서 뉴런을 일부 끄고 켬으로써 오버피팅 방지하는것과 비슷</a:t>
            </a:r>
            <a:r>
              <a:rPr lang="en-US" altLang="ko-KR" b="0"/>
              <a:t>)</a:t>
            </a:r>
            <a:endParaRPr lang="ko-KR" altLang="en-US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7753E-276E-4EDB-994E-B80F82A63F39}"/>
              </a:ext>
            </a:extLst>
          </p:cNvPr>
          <p:cNvSpPr txBox="1"/>
          <p:nvPr/>
        </p:nvSpPr>
        <p:spPr>
          <a:xfrm>
            <a:off x="456468" y="1328111"/>
            <a:ext cx="8687532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/>
              <a:t>Pooling Layer</a:t>
            </a:r>
            <a:r>
              <a:rPr lang="ko-KR" altLang="en-US" sz="1400" b="0"/>
              <a:t>는 크기를 줄이기 위해 합성곱신경망 계층 바로 다음에 주로 사용됨</a:t>
            </a:r>
            <a:endParaRPr lang="ko-KR" altLang="en-US" sz="1400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0B8877-C6E7-4137-8F4B-B0CD65075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770828"/>
            <a:ext cx="4788024" cy="257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7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5793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준비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7753E-276E-4EDB-994E-B80F82A63F39}"/>
              </a:ext>
            </a:extLst>
          </p:cNvPr>
          <p:cNvSpPr txBox="1"/>
          <p:nvPr/>
        </p:nvSpPr>
        <p:spPr>
          <a:xfrm>
            <a:off x="456468" y="1328111"/>
            <a:ext cx="8687532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0"/>
              <a:t>데이터를 다운받은 후 아래 폴더에 저장하세요</a:t>
            </a:r>
            <a:r>
              <a:rPr lang="en-US" altLang="ko-KR" sz="1400" b="0"/>
              <a:t>.</a:t>
            </a:r>
            <a:endParaRPr lang="ko-KR" altLang="en-US" sz="1400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530B9E-B323-4C82-9CAF-BDACF790F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8" y="2048120"/>
            <a:ext cx="8219988" cy="261875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8437CA-48B0-4926-9EEB-29DCDC7F4FCC}"/>
              </a:ext>
            </a:extLst>
          </p:cNvPr>
          <p:cNvSpPr/>
          <p:nvPr/>
        </p:nvSpPr>
        <p:spPr>
          <a:xfrm>
            <a:off x="5292080" y="1358889"/>
            <a:ext cx="17847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http://bitly.kr/mlvZbZ</a:t>
            </a:r>
          </a:p>
        </p:txBody>
      </p:sp>
    </p:spTree>
    <p:extLst>
      <p:ext uri="{BB962C8B-B14F-4D97-AF65-F5344CB8AC3E}">
        <p14:creationId xmlns:p14="http://schemas.microsoft.com/office/powerpoint/2010/main" val="292847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5793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준비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7753E-276E-4EDB-994E-B80F82A63F39}"/>
              </a:ext>
            </a:extLst>
          </p:cNvPr>
          <p:cNvSpPr txBox="1"/>
          <p:nvPr/>
        </p:nvSpPr>
        <p:spPr>
          <a:xfrm>
            <a:off x="456468" y="1328111"/>
            <a:ext cx="8687532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0"/>
              <a:t>각 폴더별 데이터 구성</a:t>
            </a:r>
            <a:endParaRPr lang="ko-KR" altLang="en-US" sz="1400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530B9E-B323-4C82-9CAF-BDACF790F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356" r="82728" b="17073"/>
          <a:stretch/>
        </p:blipFill>
        <p:spPr>
          <a:xfrm>
            <a:off x="1331640" y="2873026"/>
            <a:ext cx="3177568" cy="1440160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2210908A-1C01-472D-8BB6-27668E71C91A}"/>
              </a:ext>
            </a:extLst>
          </p:cNvPr>
          <p:cNvSpPr/>
          <p:nvPr/>
        </p:nvSpPr>
        <p:spPr bwMode="auto">
          <a:xfrm>
            <a:off x="4932040" y="2629545"/>
            <a:ext cx="3312368" cy="648072"/>
          </a:xfrm>
          <a:prstGeom prst="wedgeRectCallout">
            <a:avLst>
              <a:gd name="adj1" fmla="val -76647"/>
              <a:gd name="adj2" fmla="val 103774"/>
            </a:avLst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12500</a:t>
            </a: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장의 </a:t>
            </a:r>
            <a:r>
              <a:rPr lang="ko-KR" altLang="en-US" b="0">
                <a:solidFill>
                  <a:schemeClr val="bg1"/>
                </a:solidFill>
                <a:cs typeface="HY견고딕" pitchFamily="18" charset="-127"/>
              </a:rPr>
              <a:t>검증 데이터</a:t>
            </a:r>
            <a:endParaRPr kumimoji="1" lang="en-US" altLang="ko-KR" b="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>
                <a:solidFill>
                  <a:schemeClr val="bg1"/>
                </a:solidFill>
                <a:cs typeface="HY견고딕" pitchFamily="18" charset="-127"/>
              </a:rPr>
              <a:t>1.jpg ~ 12499.jpg</a:t>
            </a:r>
            <a:endParaRPr kumimoji="1" lang="en-US" altLang="ko-KR" b="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821AABC2-FD91-44E3-B405-EA56FFFFE59D}"/>
              </a:ext>
            </a:extLst>
          </p:cNvPr>
          <p:cNvSpPr/>
          <p:nvPr/>
        </p:nvSpPr>
        <p:spPr bwMode="auto">
          <a:xfrm>
            <a:off x="4932040" y="3947238"/>
            <a:ext cx="3312368" cy="648072"/>
          </a:xfrm>
          <a:prstGeom prst="wedgeRectCallout">
            <a:avLst>
              <a:gd name="adj1" fmla="val -76647"/>
              <a:gd name="adj2" fmla="val -38367"/>
            </a:avLst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고양이 사진 </a:t>
            </a:r>
            <a:r>
              <a:rPr kumimoji="1" lang="en-US" altLang="ko-KR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12500</a:t>
            </a: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장</a:t>
            </a:r>
            <a:r>
              <a:rPr lang="en-US" altLang="ko-KR" b="0">
                <a:solidFill>
                  <a:schemeClr val="bg1"/>
                </a:solidFill>
                <a:cs typeface="HY견고딕" pitchFamily="18" charset="-127"/>
              </a:rPr>
              <a:t>/</a:t>
            </a: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개 사진 </a:t>
            </a:r>
            <a:r>
              <a:rPr kumimoji="1" lang="en-US" altLang="ko-KR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12500</a:t>
            </a: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장</a:t>
            </a:r>
            <a:endParaRPr kumimoji="1" lang="en-US" altLang="ko-KR" b="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62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2587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훈련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검증데이터 구성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7753E-276E-4EDB-994E-B80F82A63F39}"/>
              </a:ext>
            </a:extLst>
          </p:cNvPr>
          <p:cNvSpPr txBox="1"/>
          <p:nvPr/>
        </p:nvSpPr>
        <p:spPr>
          <a:xfrm>
            <a:off x="456468" y="1328111"/>
            <a:ext cx="8687532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0"/>
              <a:t>각 폴더별 데이터 구성</a:t>
            </a:r>
            <a:endParaRPr lang="ko-KR" altLang="en-US" sz="14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DC1A9E-F3DE-4881-BA3E-2309F0D6C8C9}"/>
              </a:ext>
            </a:extLst>
          </p:cNvPr>
          <p:cNvSpPr txBox="1"/>
          <p:nvPr/>
        </p:nvSpPr>
        <p:spPr>
          <a:xfrm>
            <a:off x="456468" y="2728762"/>
            <a:ext cx="6347780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0"/>
              <a:t>특성</a:t>
            </a:r>
            <a:r>
              <a:rPr lang="en-US" altLang="ko-KR" sz="1600" b="0"/>
              <a:t>(Features) </a:t>
            </a:r>
            <a:r>
              <a:rPr lang="ko-KR" altLang="en-US" sz="1600" b="0"/>
              <a:t>과 답은 알고 있다</a:t>
            </a:r>
            <a:r>
              <a:rPr lang="en-US" altLang="ko-KR" sz="1600" b="0"/>
              <a:t>.</a:t>
            </a:r>
            <a:endParaRPr lang="ko-KR" altLang="en-US" sz="1600" b="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5250FD-646C-45AE-A6D3-A2A289B4AF00}"/>
              </a:ext>
            </a:extLst>
          </p:cNvPr>
          <p:cNvSpPr/>
          <p:nvPr/>
        </p:nvSpPr>
        <p:spPr bwMode="auto">
          <a:xfrm>
            <a:off x="4781241" y="2037331"/>
            <a:ext cx="3906291" cy="594364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6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미 래</a:t>
            </a:r>
            <a:endParaRPr kumimoji="1" lang="ko-KR" altLang="en-US" sz="16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4B25F1-E482-4545-940B-54891C040626}"/>
              </a:ext>
            </a:extLst>
          </p:cNvPr>
          <p:cNvSpPr/>
          <p:nvPr/>
        </p:nvSpPr>
        <p:spPr bwMode="auto">
          <a:xfrm>
            <a:off x="456468" y="2033944"/>
            <a:ext cx="8231064" cy="59436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6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A7D68FF-8520-4965-95DA-54F8DA6AB74A}"/>
              </a:ext>
            </a:extLst>
          </p:cNvPr>
          <p:cNvCxnSpPr>
            <a:cxnSpLocks/>
          </p:cNvCxnSpPr>
          <p:nvPr/>
        </p:nvCxnSpPr>
        <p:spPr bwMode="auto">
          <a:xfrm>
            <a:off x="456468" y="1764212"/>
            <a:ext cx="4324773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ECE04B4-49C3-42D4-9F0E-B096B2712D60}"/>
              </a:ext>
            </a:extLst>
          </p:cNvPr>
          <p:cNvSpPr txBox="1"/>
          <p:nvPr/>
        </p:nvSpPr>
        <p:spPr>
          <a:xfrm>
            <a:off x="2195453" y="1731448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Training Data</a:t>
            </a:r>
            <a:endParaRPr lang="ko-KR" altLang="en-US" b="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356DF4-2043-4876-A7FD-481190401607}"/>
              </a:ext>
            </a:extLst>
          </p:cNvPr>
          <p:cNvCxnSpPr>
            <a:cxnSpLocks/>
          </p:cNvCxnSpPr>
          <p:nvPr/>
        </p:nvCxnSpPr>
        <p:spPr bwMode="auto">
          <a:xfrm>
            <a:off x="7020272" y="1767192"/>
            <a:ext cx="1667260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98FB07-FA27-4EEF-8761-85CBE25F9998}"/>
              </a:ext>
            </a:extLst>
          </p:cNvPr>
          <p:cNvSpPr txBox="1"/>
          <p:nvPr/>
        </p:nvSpPr>
        <p:spPr>
          <a:xfrm>
            <a:off x="7424250" y="1767192"/>
            <a:ext cx="8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Test Data</a:t>
            </a:r>
            <a:endParaRPr lang="ko-KR" altLang="en-US" b="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82C99FF-31A7-4938-AA9F-5F5E257054EE}"/>
              </a:ext>
            </a:extLst>
          </p:cNvPr>
          <p:cNvCxnSpPr>
            <a:cxnSpLocks/>
          </p:cNvCxnSpPr>
          <p:nvPr/>
        </p:nvCxnSpPr>
        <p:spPr bwMode="auto">
          <a:xfrm>
            <a:off x="4860032" y="1767302"/>
            <a:ext cx="1872208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085F44B-BA34-49DA-85C7-FC12B6AB78D4}"/>
              </a:ext>
            </a:extLst>
          </p:cNvPr>
          <p:cNvSpPr txBox="1"/>
          <p:nvPr/>
        </p:nvSpPr>
        <p:spPr>
          <a:xfrm>
            <a:off x="5149990" y="1734538"/>
            <a:ext cx="1253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Validation Data</a:t>
            </a:r>
            <a:endParaRPr lang="ko-KR" altLang="en-US" b="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CE46576-A84F-484B-902C-4227D53E716D}"/>
              </a:ext>
            </a:extLst>
          </p:cNvPr>
          <p:cNvCxnSpPr>
            <a:cxnSpLocks/>
          </p:cNvCxnSpPr>
          <p:nvPr/>
        </p:nvCxnSpPr>
        <p:spPr bwMode="auto">
          <a:xfrm>
            <a:off x="6876256" y="1779662"/>
            <a:ext cx="0" cy="864095"/>
          </a:xfrm>
          <a:prstGeom prst="line">
            <a:avLst/>
          </a:prstGeom>
          <a:noFill/>
          <a:ln w="5715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10217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2587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훈련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검증데이터 구성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7753E-276E-4EDB-994E-B80F82A63F39}"/>
              </a:ext>
            </a:extLst>
          </p:cNvPr>
          <p:cNvSpPr txBox="1"/>
          <p:nvPr/>
        </p:nvSpPr>
        <p:spPr>
          <a:xfrm>
            <a:off x="456468" y="1328111"/>
            <a:ext cx="8687532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0"/>
              <a:t>라벨데이터를 </a:t>
            </a:r>
            <a:r>
              <a:rPr lang="en-US" altLang="ko-KR" sz="1400" b="0"/>
              <a:t>-&gt; </a:t>
            </a:r>
            <a:r>
              <a:rPr lang="ko-KR" altLang="en-US" sz="1400" b="0"/>
              <a:t>훈련</a:t>
            </a:r>
            <a:r>
              <a:rPr lang="en-US" altLang="ko-KR" sz="1400" b="0"/>
              <a:t>/</a:t>
            </a:r>
            <a:r>
              <a:rPr lang="ko-KR" altLang="en-US" sz="1400" b="0"/>
              <a:t>테스트데이터로 분리 구성</a:t>
            </a:r>
            <a:endParaRPr lang="ko-KR" altLang="en-US" sz="1400" b="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AB2955-DE61-4C6D-BBB7-9A6F878E4122}"/>
              </a:ext>
            </a:extLst>
          </p:cNvPr>
          <p:cNvSpPr/>
          <p:nvPr/>
        </p:nvSpPr>
        <p:spPr>
          <a:xfrm>
            <a:off x="395536" y="1700029"/>
            <a:ext cx="518457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/>
              <a:t>import os, shutil</a:t>
            </a:r>
          </a:p>
          <a:p>
            <a:endParaRPr lang="en-US" altLang="ko-KR" sz="1000"/>
          </a:p>
          <a:p>
            <a:r>
              <a:rPr lang="en-US" altLang="ko-KR" sz="1000"/>
              <a:t>label_data_path='../images/cat_dog/input/train'</a:t>
            </a:r>
          </a:p>
          <a:p>
            <a:r>
              <a:rPr lang="en-US" altLang="ko-KR" sz="1000"/>
              <a:t>copy_train_path = '../images/cat_dog/datasets’</a:t>
            </a:r>
          </a:p>
          <a:p>
            <a:endParaRPr lang="en-US" altLang="ko-KR" sz="1000"/>
          </a:p>
          <a:p>
            <a:r>
              <a:rPr lang="en-US" altLang="ko-KR" sz="1000"/>
              <a:t>def copy_files(category_path, start_num, end_num, train_val_path):</a:t>
            </a:r>
          </a:p>
          <a:p>
            <a:r>
              <a:rPr lang="en-US" altLang="ko-KR" sz="1000"/>
              <a:t>    image_paths=[]</a:t>
            </a:r>
          </a:p>
          <a:p>
            <a:r>
              <a:rPr lang="en-US" altLang="ko-KR" sz="1000"/>
              <a:t>    for i in range(start_num, end_num):</a:t>
            </a:r>
          </a:p>
          <a:p>
            <a:r>
              <a:rPr lang="en-US" altLang="ko-KR" sz="1000"/>
              <a:t>        image_paths.append(os.path.join(</a:t>
            </a:r>
          </a:p>
          <a:p>
            <a:r>
              <a:rPr lang="en-US" altLang="ko-KR" sz="1000"/>
              <a:t>            label_data_path,category_path+'.'+str(i)+'.jpg'))</a:t>
            </a:r>
          </a:p>
          <a:p>
            <a:r>
              <a:rPr lang="en-US" altLang="ko-KR" sz="1000"/>
              <a:t>    target_copy_paths=os.path.join(copy_train_path, train_val_path,category_path)</a:t>
            </a:r>
          </a:p>
          <a:p>
            <a:r>
              <a:rPr lang="en-US" altLang="ko-KR" sz="1000"/>
              <a:t>    </a:t>
            </a:r>
            <a:endParaRPr lang="en-US" altLang="ko-KR" sz="1000">
              <a:solidFill>
                <a:srgbClr val="00B050"/>
              </a:solidFill>
            </a:endParaRPr>
          </a:p>
          <a:p>
            <a:r>
              <a:rPr lang="en-US" altLang="ko-KR" sz="1000">
                <a:solidFill>
                  <a:srgbClr val="00B050"/>
                </a:solidFill>
              </a:rPr>
              <a:t>    # </a:t>
            </a:r>
            <a:r>
              <a:rPr lang="ko-KR" altLang="en-US" sz="1000">
                <a:solidFill>
                  <a:srgbClr val="00B050"/>
                </a:solidFill>
              </a:rPr>
              <a:t>디렉토리가 존재하지 않으면 생성</a:t>
            </a:r>
          </a:p>
          <a:p>
            <a:r>
              <a:rPr lang="ko-KR" altLang="en-US" sz="1000"/>
              <a:t>    </a:t>
            </a:r>
            <a:r>
              <a:rPr lang="en-US" altLang="ko-KR" sz="1000"/>
              <a:t>if not os.path.isdir(target_copy_paths):</a:t>
            </a:r>
          </a:p>
          <a:p>
            <a:r>
              <a:rPr lang="en-US" altLang="ko-KR" sz="1000"/>
              <a:t>        os.makedirs(target_copy_paths)</a:t>
            </a:r>
          </a:p>
          <a:p>
            <a:r>
              <a:rPr lang="en-US" altLang="ko-KR" sz="1000"/>
              <a:t>    </a:t>
            </a:r>
          </a:p>
          <a:p>
            <a:r>
              <a:rPr lang="en-US" altLang="ko-KR" sz="1000">
                <a:solidFill>
                  <a:srgbClr val="00B050"/>
                </a:solidFill>
              </a:rPr>
              <a:t>    # </a:t>
            </a:r>
            <a:r>
              <a:rPr lang="ko-KR" altLang="en-US" sz="1000">
                <a:solidFill>
                  <a:srgbClr val="00B050"/>
                </a:solidFill>
              </a:rPr>
              <a:t>데이터 복사</a:t>
            </a:r>
            <a:endParaRPr lang="en-US" altLang="ko-KR" sz="1000">
              <a:solidFill>
                <a:srgbClr val="00B050"/>
              </a:solidFill>
            </a:endParaRPr>
          </a:p>
          <a:p>
            <a:r>
              <a:rPr lang="en-US" altLang="ko-KR" sz="1000"/>
              <a:t>    for image_path in image_paths:</a:t>
            </a:r>
          </a:p>
          <a:p>
            <a:r>
              <a:rPr lang="en-US" altLang="ko-KR" sz="1000"/>
              <a:t>        shutil.copy(image_path, target_copy_paths)</a:t>
            </a:r>
          </a:p>
          <a:p>
            <a:r>
              <a:rPr lang="en-US" altLang="ko-KR" sz="1000"/>
              <a:t>        </a:t>
            </a:r>
          </a:p>
          <a:p>
            <a:r>
              <a:rPr lang="en-US" altLang="ko-KR" sz="1000"/>
              <a:t>    print('copy job completed')</a:t>
            </a:r>
            <a:endParaRPr lang="ko-KR" altLang="en-US" sz="10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91A617-00E6-4CA5-94E2-02CFE77EAE63}"/>
              </a:ext>
            </a:extLst>
          </p:cNvPr>
          <p:cNvSpPr/>
          <p:nvPr/>
        </p:nvSpPr>
        <p:spPr>
          <a:xfrm>
            <a:off x="5652120" y="2427734"/>
            <a:ext cx="328799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/>
              <a:t>copy_files("dog",0,10000,"train")</a:t>
            </a:r>
          </a:p>
          <a:p>
            <a:r>
              <a:rPr lang="ko-KR" altLang="en-US"/>
              <a:t>copy_files("cat",0,10000,"train")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9DF460-311E-4D9B-918F-535C862A27EF}"/>
              </a:ext>
            </a:extLst>
          </p:cNvPr>
          <p:cNvSpPr/>
          <p:nvPr/>
        </p:nvSpPr>
        <p:spPr>
          <a:xfrm>
            <a:off x="5652120" y="3527126"/>
            <a:ext cx="328799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/>
              <a:t>copy_files("dog",10000,12500,"validation")</a:t>
            </a:r>
          </a:p>
          <a:p>
            <a:r>
              <a:rPr lang="ko-KR" altLang="en-US"/>
              <a:t>copy_files("cat",10000,12500,"validation")</a:t>
            </a:r>
          </a:p>
        </p:txBody>
      </p:sp>
      <p:sp>
        <p:nvSpPr>
          <p:cNvPr id="7" name="화살표: 아래로 구부러짐 6">
            <a:extLst>
              <a:ext uri="{FF2B5EF4-FFF2-40B4-BE49-F238E27FC236}">
                <a16:creationId xmlns:a16="http://schemas.microsoft.com/office/drawing/2014/main" id="{5229557C-0A43-45CF-8CFC-9CF8D1859D34}"/>
              </a:ext>
            </a:extLst>
          </p:cNvPr>
          <p:cNvSpPr/>
          <p:nvPr/>
        </p:nvSpPr>
        <p:spPr bwMode="auto">
          <a:xfrm rot="20158202" flipH="1">
            <a:off x="4845456" y="2156445"/>
            <a:ext cx="648072" cy="360040"/>
          </a:xfrm>
          <a:prstGeom prst="curved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3" name="화살표: 아래로 구부러짐 22">
            <a:extLst>
              <a:ext uri="{FF2B5EF4-FFF2-40B4-BE49-F238E27FC236}">
                <a16:creationId xmlns:a16="http://schemas.microsoft.com/office/drawing/2014/main" id="{370DE854-D74B-43CF-BA9F-4E5A81E849EA}"/>
              </a:ext>
            </a:extLst>
          </p:cNvPr>
          <p:cNvSpPr/>
          <p:nvPr/>
        </p:nvSpPr>
        <p:spPr bwMode="auto">
          <a:xfrm rot="1441798" flipH="1" flipV="1">
            <a:off x="4845455" y="3874310"/>
            <a:ext cx="648072" cy="360040"/>
          </a:xfrm>
          <a:prstGeom prst="curved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FED129FB-3AE8-4284-8860-F0D1E6D3677A}"/>
              </a:ext>
            </a:extLst>
          </p:cNvPr>
          <p:cNvSpPr/>
          <p:nvPr/>
        </p:nvSpPr>
        <p:spPr bwMode="auto">
          <a:xfrm>
            <a:off x="3016755" y="2710046"/>
            <a:ext cx="1555245" cy="358849"/>
          </a:xfrm>
          <a:prstGeom prst="wedgeRectCallout">
            <a:avLst>
              <a:gd name="adj1" fmla="val -58047"/>
              <a:gd name="adj2" fmla="val 37711"/>
            </a:avLst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0">
                <a:solidFill>
                  <a:srgbClr val="FFFF00"/>
                </a:solidFill>
                <a:cs typeface="HY견고딕" pitchFamily="18" charset="-127"/>
              </a:rPr>
              <a:t>os.path.join</a:t>
            </a:r>
            <a:r>
              <a:rPr lang="en-US" altLang="ko-KR" sz="1000" b="0">
                <a:solidFill>
                  <a:schemeClr val="bg1"/>
                </a:solidFill>
                <a:cs typeface="HY견고딕" pitchFamily="18" charset="-127"/>
              </a:rPr>
              <a:t>(c:/a’,’b’,’c’)</a:t>
            </a: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-&gt; c:/a/b/c</a:t>
            </a:r>
          </a:p>
        </p:txBody>
      </p:sp>
    </p:spTree>
    <p:extLst>
      <p:ext uri="{BB962C8B-B14F-4D97-AF65-F5344CB8AC3E}">
        <p14:creationId xmlns:p14="http://schemas.microsoft.com/office/powerpoint/2010/main" val="213787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2587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훈련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검증데이터 구성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7753E-276E-4EDB-994E-B80F82A63F39}"/>
              </a:ext>
            </a:extLst>
          </p:cNvPr>
          <p:cNvSpPr txBox="1"/>
          <p:nvPr/>
        </p:nvSpPr>
        <p:spPr>
          <a:xfrm>
            <a:off x="456468" y="1328111"/>
            <a:ext cx="8687532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0"/>
              <a:t>라벨데이터를 </a:t>
            </a:r>
            <a:r>
              <a:rPr lang="en-US" altLang="ko-KR" sz="1400" b="0"/>
              <a:t>-&gt; </a:t>
            </a:r>
            <a:r>
              <a:rPr lang="ko-KR" altLang="en-US" sz="1400" b="0"/>
              <a:t>훈련</a:t>
            </a:r>
            <a:r>
              <a:rPr lang="en-US" altLang="ko-KR" sz="1400" b="0"/>
              <a:t>/</a:t>
            </a:r>
            <a:r>
              <a:rPr lang="ko-KR" altLang="en-US" sz="1400" b="0"/>
              <a:t>테스트데이터로 분리 구성</a:t>
            </a:r>
            <a:endParaRPr lang="ko-KR" altLang="en-US" sz="1400" b="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650624-ED03-44B3-B848-7AB713749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67" y="1779662"/>
            <a:ext cx="6719466" cy="304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9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78153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CallBack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 생성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7753E-276E-4EDB-994E-B80F82A63F39}"/>
              </a:ext>
            </a:extLst>
          </p:cNvPr>
          <p:cNvSpPr txBox="1"/>
          <p:nvPr/>
        </p:nvSpPr>
        <p:spPr>
          <a:xfrm>
            <a:off x="456468" y="1328111"/>
            <a:ext cx="8687532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0"/>
              <a:t>훈련시간 단축을 위해 정확도 개선 포인트가 없는경우 탈출하기 위한 </a:t>
            </a:r>
            <a:r>
              <a:rPr lang="en-US" altLang="ko-KR" sz="1400" b="0"/>
              <a:t>Callback </a:t>
            </a:r>
            <a:r>
              <a:rPr lang="ko-KR" altLang="en-US" sz="1400" b="0"/>
              <a:t>정의</a:t>
            </a:r>
            <a:endParaRPr lang="ko-KR" altLang="en-US" sz="1400" b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2AEB2-D835-4CBD-8B4F-3FD5BFDF930F}"/>
              </a:ext>
            </a:extLst>
          </p:cNvPr>
          <p:cNvSpPr/>
          <p:nvPr/>
        </p:nvSpPr>
        <p:spPr>
          <a:xfrm>
            <a:off x="395536" y="1700029"/>
            <a:ext cx="51845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/>
              <a:t>from datetime import datetime</a:t>
            </a:r>
          </a:p>
          <a:p>
            <a:r>
              <a:rPr lang="en-US" altLang="ko-KR" sz="1000"/>
              <a:t>import os</a:t>
            </a:r>
          </a:p>
          <a:p>
            <a:r>
              <a:rPr lang="en-US" altLang="ko-KR" sz="1000"/>
              <a:t>import keras</a:t>
            </a:r>
          </a:p>
          <a:p>
            <a:endParaRPr lang="en-US" altLang="ko-KR" sz="1000"/>
          </a:p>
          <a:p>
            <a:r>
              <a:rPr lang="en-US" altLang="ko-KR" sz="1000"/>
              <a:t>save_dir = './log'</a:t>
            </a:r>
          </a:p>
          <a:p>
            <a:endParaRPr lang="en-US" altLang="ko-KR" sz="1000"/>
          </a:p>
          <a:p>
            <a:r>
              <a:rPr lang="en-US" altLang="ko-KR" sz="1000"/>
              <a:t>if not os.path.isdir(save_dir):</a:t>
            </a:r>
          </a:p>
          <a:p>
            <a:r>
              <a:rPr lang="en-US" altLang="ko-KR" sz="1000"/>
              <a:t>    os.makedirs(save_dir)</a:t>
            </a:r>
          </a:p>
          <a:p>
            <a:r>
              <a:rPr lang="en-US" altLang="ko-KR" sz="1000"/>
              <a:t>    </a:t>
            </a:r>
          </a:p>
          <a:p>
            <a:r>
              <a:rPr lang="en-US" altLang="ko-KR" sz="1000"/>
              <a:t>project_name = 'example_cnn_model’</a:t>
            </a:r>
          </a:p>
          <a:p>
            <a:endParaRPr lang="en-US" altLang="ko-KR" sz="1000"/>
          </a:p>
          <a:p>
            <a:r>
              <a:rPr lang="en-US" altLang="ko-KR" sz="1000"/>
              <a:t>def save_file():</a:t>
            </a:r>
          </a:p>
          <a:p>
            <a:r>
              <a:rPr lang="en-US" altLang="ko-KR" sz="1000"/>
              <a:t>    currTime = datetime.today().strftime("%Y%m%d%H%M")</a:t>
            </a:r>
          </a:p>
          <a:p>
            <a:r>
              <a:rPr lang="en-US" altLang="ko-KR" sz="1000"/>
              <a:t>    file_name = currTime+project_name+"_model.h5"</a:t>
            </a:r>
          </a:p>
          <a:p>
            <a:r>
              <a:rPr lang="en-US" altLang="ko-KR" sz="1000"/>
              <a:t>    file_path = os.path.join(save_dir, file_name)</a:t>
            </a:r>
          </a:p>
          <a:p>
            <a:r>
              <a:rPr lang="en-US" altLang="ko-KR" sz="1000"/>
              <a:t>    return file_path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92993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78153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CallBack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 생성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7753E-276E-4EDB-994E-B80F82A63F39}"/>
              </a:ext>
            </a:extLst>
          </p:cNvPr>
          <p:cNvSpPr txBox="1"/>
          <p:nvPr/>
        </p:nvSpPr>
        <p:spPr>
          <a:xfrm>
            <a:off x="456468" y="1328111"/>
            <a:ext cx="8687532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0"/>
              <a:t>훈련시간 단축을 위해 정확도 개선 포인트가 없는경우 탈출하기 위한 </a:t>
            </a:r>
            <a:r>
              <a:rPr lang="en-US" altLang="ko-KR" sz="1400" b="0"/>
              <a:t>Callback </a:t>
            </a:r>
            <a:r>
              <a:rPr lang="ko-KR" altLang="en-US" sz="1400" b="0"/>
              <a:t>정의</a:t>
            </a:r>
            <a:endParaRPr lang="ko-KR" altLang="en-US" sz="1400" b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2AEB2-D835-4CBD-8B4F-3FD5BFDF930F}"/>
              </a:ext>
            </a:extLst>
          </p:cNvPr>
          <p:cNvSpPr/>
          <p:nvPr/>
        </p:nvSpPr>
        <p:spPr>
          <a:xfrm>
            <a:off x="395536" y="1700029"/>
            <a:ext cx="51845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callbacks = [</a:t>
            </a:r>
          </a:p>
          <a:p>
            <a:r>
              <a:rPr lang="en-US" altLang="ko-KR"/>
              <a:t>    </a:t>
            </a:r>
          </a:p>
          <a:p>
            <a:r>
              <a:rPr lang="en-US" altLang="ko-KR"/>
              <a:t>    keras.callbacks.TensorBoard(</a:t>
            </a:r>
          </a:p>
          <a:p>
            <a:r>
              <a:rPr lang="en-US" altLang="ko-KR"/>
              <a:t>    log_dir = save_dir,</a:t>
            </a:r>
          </a:p>
          <a:p>
            <a:r>
              <a:rPr lang="en-US" altLang="ko-KR"/>
              <a:t>    write_graph=True,</a:t>
            </a:r>
          </a:p>
          <a:p>
            <a:r>
              <a:rPr lang="en-US" altLang="ko-KR"/>
              <a:t>    write_images=True),</a:t>
            </a:r>
          </a:p>
          <a:p>
            <a:r>
              <a:rPr lang="en-US" altLang="ko-KR"/>
              <a:t>    </a:t>
            </a:r>
          </a:p>
          <a:p>
            <a:r>
              <a:rPr lang="en-US" altLang="ko-KR"/>
              <a:t>    keras.callbacks.EarlyStopping(</a:t>
            </a:r>
          </a:p>
          <a:p>
            <a:r>
              <a:rPr lang="en-US" altLang="ko-KR"/>
              <a:t>    monitor = 'val_acc', patience=10,</a:t>
            </a:r>
          </a:p>
          <a:p>
            <a:r>
              <a:rPr lang="en-US" altLang="ko-KR"/>
              <a:t>    ),</a:t>
            </a:r>
          </a:p>
          <a:p>
            <a:r>
              <a:rPr lang="en-US" altLang="ko-KR"/>
              <a:t>    keras.callbacks.ModelCheckpoint(</a:t>
            </a:r>
          </a:p>
          <a:p>
            <a:r>
              <a:rPr lang="en-US" altLang="ko-KR"/>
              <a:t>    filepath = save_file(),</a:t>
            </a:r>
          </a:p>
          <a:p>
            <a:r>
              <a:rPr lang="en-US" altLang="ko-KR"/>
              <a:t>    monitor = 'val_loss',</a:t>
            </a:r>
          </a:p>
          <a:p>
            <a:r>
              <a:rPr lang="en-US" altLang="ko-KR"/>
              <a:t>    save_best_only = True,)</a:t>
            </a:r>
          </a:p>
          <a:p>
            <a:r>
              <a:rPr lang="en-US" altLang="ko-KR"/>
              <a:t>    </a:t>
            </a:r>
          </a:p>
          <a:p>
            <a:r>
              <a:rPr lang="en-US" altLang="ko-KR"/>
              <a:t>]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69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708747" y="300303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63443" y="2968981"/>
            <a:ext cx="1980029" cy="429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계층의 이해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74221" y="249120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85412"/>
            <a:ext cx="2159566" cy="429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합성공 신경망의 이해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95481"/>
            <a:ext cx="539750" cy="479425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9044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9" name="그룹 45"/>
          <p:cNvGrpSpPr>
            <a:grpSpLocks/>
          </p:cNvGrpSpPr>
          <p:nvPr/>
        </p:nvGrpSpPr>
        <p:grpSpPr bwMode="auto">
          <a:xfrm>
            <a:off x="680569" y="2981268"/>
            <a:ext cx="539750" cy="477838"/>
            <a:chOff x="1328347" y="2337753"/>
            <a:chExt cx="541775" cy="535025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4946" y="2975074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1518364" cy="429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 개념을 이해하고 실습한다</a:t>
            </a:r>
            <a:r>
              <a:rPr lang="en-US" altLang="ko-KR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모서리가 둥근 직사각형 8">
            <a:extLst>
              <a:ext uri="{FF2B5EF4-FFF2-40B4-BE49-F238E27FC236}">
                <a16:creationId xmlns:a16="http://schemas.microsoft.com/office/drawing/2014/main" id="{D9EFD177-A6FF-4DF2-901E-6393DFD00AE0}"/>
              </a:ext>
            </a:extLst>
          </p:cNvPr>
          <p:cNvSpPr/>
          <p:nvPr/>
        </p:nvSpPr>
        <p:spPr>
          <a:xfrm>
            <a:off x="698742" y="3618752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61993C1-F75C-41E4-8FF4-B5246A902A9B}"/>
              </a:ext>
            </a:extLst>
          </p:cNvPr>
          <p:cNvSpPr/>
          <p:nvPr/>
        </p:nvSpPr>
        <p:spPr>
          <a:xfrm>
            <a:off x="1253438" y="3584696"/>
            <a:ext cx="1980029" cy="429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 실습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7" name="그룹 45">
            <a:extLst>
              <a:ext uri="{FF2B5EF4-FFF2-40B4-BE49-F238E27FC236}">
                <a16:creationId xmlns:a16="http://schemas.microsoft.com/office/drawing/2014/main" id="{92942F1B-E7E0-4CB6-A0ED-A79C32F6ED0D}"/>
              </a:ext>
            </a:extLst>
          </p:cNvPr>
          <p:cNvGrpSpPr>
            <a:grpSpLocks/>
          </p:cNvGrpSpPr>
          <p:nvPr/>
        </p:nvGrpSpPr>
        <p:grpSpPr bwMode="auto">
          <a:xfrm>
            <a:off x="670564" y="3596983"/>
            <a:ext cx="539750" cy="477838"/>
            <a:chOff x="1328347" y="2337753"/>
            <a:chExt cx="541775" cy="535025"/>
          </a:xfrm>
        </p:grpSpPr>
        <p:sp>
          <p:nvSpPr>
            <p:cNvPr id="38" name="모서리가 둥근 직사각형 29">
              <a:extLst>
                <a:ext uri="{FF2B5EF4-FFF2-40B4-BE49-F238E27FC236}">
                  <a16:creationId xmlns:a16="http://schemas.microsoft.com/office/drawing/2014/main" id="{851A05AE-1E67-41E6-8D7C-9F08B2C0D4ED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0">
              <a:extLst>
                <a:ext uri="{FF2B5EF4-FFF2-40B4-BE49-F238E27FC236}">
                  <a16:creationId xmlns:a16="http://schemas.microsoft.com/office/drawing/2014/main" id="{5F12C255-194B-42DA-9F73-5FFAC33F0053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C238808-3FC5-496C-B0B5-35EEEE932438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1" name="자유형 32">
              <a:extLst>
                <a:ext uri="{FF2B5EF4-FFF2-40B4-BE49-F238E27FC236}">
                  <a16:creationId xmlns:a16="http://schemas.microsoft.com/office/drawing/2014/main" id="{B716C260-972C-4805-B86C-341D4CC52F4C}"/>
                </a:ext>
              </a:extLst>
            </p:cNvPr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E667089-BB12-4AF1-8C2E-6DF8BF834CB8}"/>
              </a:ext>
            </a:extLst>
          </p:cNvPr>
          <p:cNvSpPr txBox="1"/>
          <p:nvPr/>
        </p:nvSpPr>
        <p:spPr>
          <a:xfrm>
            <a:off x="754941" y="359078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4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3" name="모서리가 둥근 직사각형 8">
            <a:extLst>
              <a:ext uri="{FF2B5EF4-FFF2-40B4-BE49-F238E27FC236}">
                <a16:creationId xmlns:a16="http://schemas.microsoft.com/office/drawing/2014/main" id="{36B93306-9669-4421-B959-54550D3A78A6}"/>
              </a:ext>
            </a:extLst>
          </p:cNvPr>
          <p:cNvSpPr/>
          <p:nvPr/>
        </p:nvSpPr>
        <p:spPr>
          <a:xfrm>
            <a:off x="693818" y="4294762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35C798-E7F4-4D70-A317-265E84E10A48}"/>
              </a:ext>
            </a:extLst>
          </p:cNvPr>
          <p:cNvSpPr/>
          <p:nvPr/>
        </p:nvSpPr>
        <p:spPr>
          <a:xfrm>
            <a:off x="1248514" y="4260706"/>
            <a:ext cx="1840568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5" name="그룹 45">
            <a:extLst>
              <a:ext uri="{FF2B5EF4-FFF2-40B4-BE49-F238E27FC236}">
                <a16:creationId xmlns:a16="http://schemas.microsoft.com/office/drawing/2014/main" id="{2F0805C1-3304-44D8-B01D-0C9B8B04E670}"/>
              </a:ext>
            </a:extLst>
          </p:cNvPr>
          <p:cNvGrpSpPr>
            <a:grpSpLocks/>
          </p:cNvGrpSpPr>
          <p:nvPr/>
        </p:nvGrpSpPr>
        <p:grpSpPr bwMode="auto">
          <a:xfrm>
            <a:off x="665640" y="4272993"/>
            <a:ext cx="539750" cy="477838"/>
            <a:chOff x="1328347" y="2337753"/>
            <a:chExt cx="541775" cy="535025"/>
          </a:xfrm>
        </p:grpSpPr>
        <p:sp>
          <p:nvSpPr>
            <p:cNvPr id="46" name="모서리가 둥근 직사각형 29">
              <a:extLst>
                <a:ext uri="{FF2B5EF4-FFF2-40B4-BE49-F238E27FC236}">
                  <a16:creationId xmlns:a16="http://schemas.microsoft.com/office/drawing/2014/main" id="{B345193E-9041-4354-917B-091F10BBD40B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8" name="모서리가 둥근 직사각형 30">
              <a:extLst>
                <a:ext uri="{FF2B5EF4-FFF2-40B4-BE49-F238E27FC236}">
                  <a16:creationId xmlns:a16="http://schemas.microsoft.com/office/drawing/2014/main" id="{CC0894F4-698E-4478-87B3-AE749F0C0449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E2B1E5C-5FF3-4ED5-B881-7B73DB8956BD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1" name="자유형 32">
              <a:extLst>
                <a:ext uri="{FF2B5EF4-FFF2-40B4-BE49-F238E27FC236}">
                  <a16:creationId xmlns:a16="http://schemas.microsoft.com/office/drawing/2014/main" id="{D8870A51-7895-4881-8BD8-400A0466BB74}"/>
                </a:ext>
              </a:extLst>
            </p:cNvPr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43AA6CE-EE40-478D-BCDE-24A777600B99}"/>
              </a:ext>
            </a:extLst>
          </p:cNvPr>
          <p:cNvSpPr txBox="1"/>
          <p:nvPr/>
        </p:nvSpPr>
        <p:spPr>
          <a:xfrm>
            <a:off x="750017" y="426679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5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63984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 정의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2AEB2-D835-4CBD-8B4F-3FD5BFDF930F}"/>
              </a:ext>
            </a:extLst>
          </p:cNvPr>
          <p:cNvSpPr/>
          <p:nvPr/>
        </p:nvSpPr>
        <p:spPr>
          <a:xfrm>
            <a:off x="395536" y="1700029"/>
            <a:ext cx="51845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from keras import Input</a:t>
            </a:r>
          </a:p>
          <a:p>
            <a:r>
              <a:rPr lang="en-US" altLang="ko-KR"/>
              <a:t>from keras import layers, models, losses, optimizers</a:t>
            </a:r>
          </a:p>
          <a:p>
            <a:r>
              <a:rPr lang="en-US" altLang="ko-KR"/>
              <a:t>from keras.layers import Dense, Input, Flatten, Conv2D, Activation</a:t>
            </a:r>
          </a:p>
          <a:p>
            <a:endParaRPr lang="en-US" altLang="ko-KR"/>
          </a:p>
          <a:p>
            <a:r>
              <a:rPr lang="en-US" altLang="ko-KR"/>
              <a:t>batch_size = 256</a:t>
            </a:r>
          </a:p>
          <a:p>
            <a:r>
              <a:rPr lang="en-US" altLang="ko-KR"/>
              <a:t>nclasses = 1</a:t>
            </a:r>
          </a:p>
          <a:p>
            <a:r>
              <a:rPr lang="en-US" altLang="ko-KR"/>
              <a:t>epochs = 2</a:t>
            </a:r>
          </a:p>
          <a:p>
            <a:r>
              <a:rPr lang="en-US" altLang="ko-KR"/>
              <a:t>image_height, image_width = 150, 150</a:t>
            </a:r>
          </a:p>
          <a:p>
            <a:r>
              <a:rPr lang="en-US" altLang="ko-KR"/>
              <a:t>input_shape = (image_height, image_width, 3)</a:t>
            </a:r>
          </a:p>
          <a:p>
            <a:endParaRPr lang="ko-KR" altLang="en-US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0C240B47-6A2C-4F6A-BD6F-469895AA06FD}"/>
              </a:ext>
            </a:extLst>
          </p:cNvPr>
          <p:cNvSpPr/>
          <p:nvPr/>
        </p:nvSpPr>
        <p:spPr bwMode="auto">
          <a:xfrm>
            <a:off x="4174755" y="2520232"/>
            <a:ext cx="3312368" cy="648072"/>
          </a:xfrm>
          <a:prstGeom prst="wedgeRectCallout">
            <a:avLst>
              <a:gd name="adj1" fmla="val -76647"/>
              <a:gd name="adj2" fmla="val -38367"/>
            </a:avLst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>
                <a:solidFill>
                  <a:schemeClr val="bg1"/>
                </a:solidFill>
                <a:cs typeface="HY견고딕" pitchFamily="18" charset="-127"/>
              </a:rPr>
              <a:t>batch_size:</a:t>
            </a:r>
            <a:r>
              <a:rPr lang="ko-KR" altLang="en-US" b="0">
                <a:solidFill>
                  <a:schemeClr val="bg1"/>
                </a:solidFill>
                <a:cs typeface="HY견고딕" pitchFamily="18" charset="-127"/>
              </a:rPr>
              <a:t> 데이터를 나누어 훈련하는 단위</a:t>
            </a:r>
            <a:endParaRPr lang="en-US" altLang="ko-KR" b="0">
              <a:solidFill>
                <a:schemeClr val="bg1"/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classes</a:t>
            </a:r>
            <a:r>
              <a:rPr lang="en-US" altLang="ko-KR" b="0">
                <a:solidFill>
                  <a:schemeClr val="bg1"/>
                </a:solidFill>
                <a:cs typeface="HY견고딕" pitchFamily="18" charset="-127"/>
              </a:rPr>
              <a:t>: </a:t>
            </a:r>
            <a:r>
              <a:rPr lang="ko-KR" altLang="en-US" b="0">
                <a:solidFill>
                  <a:schemeClr val="bg1"/>
                </a:solidFill>
                <a:cs typeface="HY견고딕" pitchFamily="18" charset="-127"/>
              </a:rPr>
              <a:t>클래스 개수</a:t>
            </a:r>
            <a:endParaRPr lang="en-US" altLang="ko-KR" b="0">
              <a:solidFill>
                <a:schemeClr val="bg1"/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epochs : </a:t>
            </a: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데이터 학습 횟수</a:t>
            </a:r>
            <a:endParaRPr kumimoji="1" lang="en-US" altLang="ko-KR" b="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8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63984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 정의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2AEB2-D835-4CBD-8B4F-3FD5BFDF930F}"/>
              </a:ext>
            </a:extLst>
          </p:cNvPr>
          <p:cNvSpPr/>
          <p:nvPr/>
        </p:nvSpPr>
        <p:spPr>
          <a:xfrm>
            <a:off x="251520" y="1418154"/>
            <a:ext cx="77048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def cnn_model(input_shape):</a:t>
            </a:r>
          </a:p>
          <a:p>
            <a:r>
              <a:rPr lang="en-US" altLang="ko-KR"/>
              <a:t>    model = models.Sequential()</a:t>
            </a:r>
          </a:p>
          <a:p>
            <a:r>
              <a:rPr lang="en-US" altLang="ko-KR"/>
              <a:t>    </a:t>
            </a:r>
            <a:r>
              <a:rPr lang="en-US" altLang="ko-KR">
                <a:solidFill>
                  <a:srgbClr val="00B050"/>
                </a:solidFill>
              </a:rPr>
              <a:t>#input_tensor = Input(input_shape, name = "input")</a:t>
            </a:r>
          </a:p>
          <a:p>
            <a:r>
              <a:rPr lang="en-US" altLang="ko-KR"/>
              <a:t>    model.add(Conv2D(filters=32,   kernel_size=(3,3), padding="same",   activation = 'relu',</a:t>
            </a:r>
          </a:p>
          <a:p>
            <a:r>
              <a:rPr lang="en-US" altLang="ko-KR"/>
              <a:t>                     input_shape = input_shape))</a:t>
            </a:r>
          </a:p>
          <a:p>
            <a:r>
              <a:rPr lang="en-US" altLang="ko-KR"/>
              <a:t>    model.add(Conv2D(filters=64,   kernel_size=(3,3), padding="same",   activation = 'relu'))</a:t>
            </a:r>
          </a:p>
          <a:p>
            <a:r>
              <a:rPr lang="en-US" altLang="ko-KR"/>
              <a:t>    model.add(Conv2D(filters=128, kernel_size=(3,3), padding="same",   activation = 'relu'))</a:t>
            </a:r>
          </a:p>
          <a:p>
            <a:r>
              <a:rPr lang="en-US" altLang="ko-KR"/>
              <a:t>  </a:t>
            </a:r>
            <a:r>
              <a:rPr lang="en-US" altLang="ko-KR">
                <a:solidFill>
                  <a:srgbClr val="00B050"/>
                </a:solidFill>
              </a:rPr>
              <a:t>  # Flattening</a:t>
            </a:r>
          </a:p>
          <a:p>
            <a:r>
              <a:rPr lang="en-US" altLang="ko-KR"/>
              <a:t>    model.add(Flatten())</a:t>
            </a:r>
          </a:p>
          <a:p>
            <a:r>
              <a:rPr lang="en-US" altLang="ko-KR"/>
              <a:t>    </a:t>
            </a:r>
          </a:p>
          <a:p>
            <a:r>
              <a:rPr lang="en-US" altLang="ko-KR">
                <a:solidFill>
                  <a:srgbClr val="00B050"/>
                </a:solidFill>
              </a:rPr>
              <a:t>    # Fully connected layer 2nd layer</a:t>
            </a:r>
          </a:p>
          <a:p>
            <a:r>
              <a:rPr lang="en-US" altLang="ko-KR"/>
              <a:t>    model.add(Dense(units=nclasses, activation='sigmoid', name='output'))</a:t>
            </a:r>
          </a:p>
          <a:p>
            <a:r>
              <a:rPr lang="en-US" altLang="ko-KR"/>
              <a:t>                    </a:t>
            </a:r>
          </a:p>
          <a:p>
            <a:r>
              <a:rPr lang="en-US" altLang="ko-KR"/>
              <a:t>    model.compile(loss='binary_crossentropy',</a:t>
            </a:r>
          </a:p>
          <a:p>
            <a:r>
              <a:rPr lang="en-US" altLang="ko-KR"/>
              <a:t>                  optimizer=optimizers.RMSprop(lr = 0.0001), metrics=['acc'])</a:t>
            </a:r>
          </a:p>
          <a:p>
            <a:r>
              <a:rPr lang="en-US" altLang="ko-KR"/>
              <a:t>    return model</a:t>
            </a:r>
            <a:endParaRPr lang="ko-KR" altLang="en-US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58D38E2C-7BAB-4E76-B4A6-23BAFF7B4BA6}"/>
              </a:ext>
            </a:extLst>
          </p:cNvPr>
          <p:cNvSpPr/>
          <p:nvPr/>
        </p:nvSpPr>
        <p:spPr bwMode="auto">
          <a:xfrm>
            <a:off x="5298400" y="2804825"/>
            <a:ext cx="3816424" cy="648072"/>
          </a:xfrm>
          <a:prstGeom prst="wedgeRectCallout">
            <a:avLst>
              <a:gd name="adj1" fmla="val -76647"/>
              <a:gd name="adj2" fmla="val -38367"/>
            </a:avLst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>
                <a:solidFill>
                  <a:schemeClr val="bg1"/>
                </a:solidFill>
                <a:cs typeface="HY견고딕" pitchFamily="18" charset="-127"/>
              </a:rPr>
              <a:t>filters: </a:t>
            </a:r>
            <a:r>
              <a:rPr lang="ko-KR" altLang="en-US" b="0">
                <a:solidFill>
                  <a:schemeClr val="bg1"/>
                </a:solidFill>
                <a:cs typeface="HY견고딕" pitchFamily="18" charset="-127"/>
              </a:rPr>
              <a:t>신경망 </a:t>
            </a:r>
            <a:endParaRPr lang="en-US" altLang="ko-KR" b="0">
              <a:solidFill>
                <a:schemeClr val="bg1"/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>
                <a:solidFill>
                  <a:schemeClr val="bg1"/>
                </a:solidFill>
                <a:cs typeface="HY견고딕" pitchFamily="18" charset="-127"/>
              </a:rPr>
              <a:t>kernel_size: </a:t>
            </a:r>
            <a:r>
              <a:rPr lang="ko-KR" altLang="en-US" b="0">
                <a:solidFill>
                  <a:schemeClr val="bg1"/>
                </a:solidFill>
                <a:cs typeface="HY견고딕" pitchFamily="18" charset="-127"/>
              </a:rPr>
              <a:t>측성 추출 단위 크기</a:t>
            </a:r>
            <a:endParaRPr lang="en-US" altLang="ko-KR" b="0">
              <a:solidFill>
                <a:schemeClr val="bg1"/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padding: </a:t>
            </a:r>
            <a:r>
              <a:rPr lang="en-US" altLang="ko-KR" b="0">
                <a:solidFill>
                  <a:schemeClr val="bg1"/>
                </a:solidFill>
                <a:cs typeface="HY견고딕" pitchFamily="18" charset="-127"/>
              </a:rPr>
              <a:t>same </a:t>
            </a:r>
            <a:r>
              <a:rPr lang="ko-KR" altLang="en-US" b="0">
                <a:solidFill>
                  <a:schemeClr val="bg1"/>
                </a:solidFill>
                <a:cs typeface="HY견고딕" pitchFamily="18" charset="-127"/>
              </a:rPr>
              <a:t>시에만 입출력 크기 동일 </a:t>
            </a:r>
            <a:r>
              <a:rPr lang="en-US" altLang="ko-KR" b="0">
                <a:solidFill>
                  <a:schemeClr val="bg1"/>
                </a:solidFill>
                <a:cs typeface="HY견고딕" pitchFamily="18" charset="-127"/>
              </a:rPr>
              <a:t>or ‘valid’</a:t>
            </a:r>
            <a:endParaRPr kumimoji="1" lang="en-US" altLang="ko-KR" b="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137EC906-80AB-4E58-B6D4-5F019B513B94}"/>
              </a:ext>
            </a:extLst>
          </p:cNvPr>
          <p:cNvSpPr/>
          <p:nvPr/>
        </p:nvSpPr>
        <p:spPr bwMode="auto">
          <a:xfrm>
            <a:off x="5327576" y="4323192"/>
            <a:ext cx="3816424" cy="648072"/>
          </a:xfrm>
          <a:prstGeom prst="wedgeRectCallout">
            <a:avLst>
              <a:gd name="adj1" fmla="val -51445"/>
              <a:gd name="adj2" fmla="val -65541"/>
            </a:avLst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>
                <a:solidFill>
                  <a:schemeClr val="bg1"/>
                </a:solidFill>
                <a:cs typeface="HY견고딕" pitchFamily="18" charset="-127"/>
              </a:rPr>
              <a:t>flatten: 1</a:t>
            </a:r>
            <a:r>
              <a:rPr lang="ko-KR" altLang="en-US" b="0">
                <a:solidFill>
                  <a:schemeClr val="bg1"/>
                </a:solidFill>
                <a:cs typeface="HY견고딕" pitchFamily="18" charset="-127"/>
              </a:rPr>
              <a:t>차원으로 변형</a:t>
            </a:r>
            <a:endParaRPr kumimoji="1" lang="en-US" altLang="ko-KR" b="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6A247B2A-7966-4EB4-9642-04345F7C8AEB}"/>
              </a:ext>
            </a:extLst>
          </p:cNvPr>
          <p:cNvSpPr/>
          <p:nvPr/>
        </p:nvSpPr>
        <p:spPr bwMode="auto">
          <a:xfrm>
            <a:off x="1979712" y="4254574"/>
            <a:ext cx="2736304" cy="648072"/>
          </a:xfrm>
          <a:prstGeom prst="wedgeRectCallout">
            <a:avLst>
              <a:gd name="adj1" fmla="val -15408"/>
              <a:gd name="adj2" fmla="val -57179"/>
            </a:avLst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>
                <a:solidFill>
                  <a:schemeClr val="bg1"/>
                </a:solidFill>
                <a:cs typeface="HY견고딕" pitchFamily="18" charset="-127"/>
              </a:rPr>
              <a:t>RootMeanSquare </a:t>
            </a:r>
            <a:r>
              <a:rPr lang="ko-KR" altLang="en-US" b="0">
                <a:solidFill>
                  <a:schemeClr val="bg1"/>
                </a:solidFill>
                <a:cs typeface="HY견고딕" pitchFamily="18" charset="-127"/>
              </a:rPr>
              <a:t>공식 적용</a:t>
            </a:r>
            <a:r>
              <a:rPr lang="en-US" altLang="ko-KR" b="0">
                <a:solidFill>
                  <a:schemeClr val="bg1"/>
                </a:solidFill>
                <a:cs typeface="HY견고딕" pitchFamily="18" charset="-127"/>
              </a:rPr>
              <a:t>,</a:t>
            </a: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모델평가 지표 정의 </a:t>
            </a:r>
            <a:r>
              <a:rPr kumimoji="1" lang="en-US" altLang="ko-KR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‘acc’</a:t>
            </a:r>
          </a:p>
        </p:txBody>
      </p:sp>
    </p:spTree>
    <p:extLst>
      <p:ext uri="{BB962C8B-B14F-4D97-AF65-F5344CB8AC3E}">
        <p14:creationId xmlns:p14="http://schemas.microsoft.com/office/powerpoint/2010/main" val="158044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328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전처리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2AEB2-D835-4CBD-8B4F-3FD5BFDF930F}"/>
              </a:ext>
            </a:extLst>
          </p:cNvPr>
          <p:cNvSpPr/>
          <p:nvPr/>
        </p:nvSpPr>
        <p:spPr>
          <a:xfrm>
            <a:off x="393630" y="1563638"/>
            <a:ext cx="655272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from keras.preprocessing.image import ImageDataGenerator</a:t>
            </a:r>
          </a:p>
          <a:p>
            <a:r>
              <a:rPr lang="en-US" altLang="ko-KR"/>
              <a:t>from PIL import Image</a:t>
            </a:r>
          </a:p>
          <a:p>
            <a:endParaRPr lang="en-US" altLang="ko-KR"/>
          </a:p>
          <a:p>
            <a:r>
              <a:rPr lang="en-US" altLang="ko-KR"/>
              <a:t>train_datagen = ImageDataGenerator(rescale = 1./255)</a:t>
            </a:r>
          </a:p>
          <a:p>
            <a:r>
              <a:rPr lang="en-US" altLang="ko-KR"/>
              <a:t>val_datagen = ImageDataGenerator(rescale = 1./255) #</a:t>
            </a:r>
            <a:r>
              <a:rPr lang="ko-KR" altLang="en-US"/>
              <a:t>스케일 조정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train_generator = train_datagen.flow_from_directory(</a:t>
            </a:r>
          </a:p>
          <a:p>
            <a:r>
              <a:rPr lang="en-US" altLang="ko-KR"/>
              <a:t>    os.path.join(copy_train_path, "train"),</a:t>
            </a:r>
          </a:p>
          <a:p>
            <a:r>
              <a:rPr lang="en-US" altLang="ko-KR"/>
              <a:t>    target_size = (image_height, image_height),</a:t>
            </a:r>
          </a:p>
          <a:p>
            <a:r>
              <a:rPr lang="en-US" altLang="ko-KR"/>
              <a:t>    batch_size = batch_size,</a:t>
            </a:r>
          </a:p>
          <a:p>
            <a:r>
              <a:rPr lang="en-US" altLang="ko-KR"/>
              <a:t>    class_mode = "binary")</a:t>
            </a:r>
          </a:p>
          <a:p>
            <a:endParaRPr lang="en-US" altLang="ko-KR"/>
          </a:p>
          <a:p>
            <a:r>
              <a:rPr lang="en-US" altLang="ko-KR"/>
              <a:t>validation_generator = train_datagen.flow_from_directory(</a:t>
            </a:r>
          </a:p>
          <a:p>
            <a:r>
              <a:rPr lang="en-US" altLang="ko-KR"/>
              <a:t>    os.path.join(copy_train_path, "validation"),</a:t>
            </a:r>
          </a:p>
          <a:p>
            <a:r>
              <a:rPr lang="en-US" altLang="ko-KR"/>
              <a:t>    target_size = (image_height, image_height),</a:t>
            </a:r>
          </a:p>
          <a:p>
            <a:r>
              <a:rPr lang="en-US" altLang="ko-KR"/>
              <a:t>    batch_size = batch_size,</a:t>
            </a:r>
          </a:p>
          <a:p>
            <a:r>
              <a:rPr lang="en-US" altLang="ko-KR"/>
              <a:t>    class_mode = "binary")</a:t>
            </a:r>
            <a:endParaRPr lang="ko-KR" altLang="en-US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3F1C30FC-1F33-44DC-9FD1-075B9C25B953}"/>
              </a:ext>
            </a:extLst>
          </p:cNvPr>
          <p:cNvSpPr/>
          <p:nvPr/>
        </p:nvSpPr>
        <p:spPr bwMode="auto">
          <a:xfrm>
            <a:off x="5252263" y="2506458"/>
            <a:ext cx="3816424" cy="648072"/>
          </a:xfrm>
          <a:prstGeom prst="wedgeRectCallout">
            <a:avLst>
              <a:gd name="adj1" fmla="val -76647"/>
              <a:gd name="adj2" fmla="val -38367"/>
            </a:avLst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이미지 </a:t>
            </a:r>
            <a:r>
              <a:rPr kumimoji="1" lang="en-US" altLang="ko-KR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0~255 </a:t>
            </a: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이므로 </a:t>
            </a:r>
            <a:r>
              <a:rPr kumimoji="1" lang="en-US" altLang="ko-KR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</a:t>
            </a: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이하 값으로 변경</a:t>
            </a:r>
            <a:endParaRPr kumimoji="1" lang="en-US" altLang="ko-KR" b="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2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11441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훈련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7753E-276E-4EDB-994E-B80F82A63F39}"/>
              </a:ext>
            </a:extLst>
          </p:cNvPr>
          <p:cNvSpPr txBox="1"/>
          <p:nvPr/>
        </p:nvSpPr>
        <p:spPr>
          <a:xfrm>
            <a:off x="456468" y="1328111"/>
            <a:ext cx="8687532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0"/>
              <a:t>모델 훈련</a:t>
            </a:r>
            <a:endParaRPr lang="ko-KR" altLang="en-US" sz="1400" b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2AEB2-D835-4CBD-8B4F-3FD5BFDF930F}"/>
              </a:ext>
            </a:extLst>
          </p:cNvPr>
          <p:cNvSpPr/>
          <p:nvPr/>
        </p:nvSpPr>
        <p:spPr>
          <a:xfrm>
            <a:off x="395536" y="1700029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cnn_model_config = cnn_model(input_shape)</a:t>
            </a:r>
          </a:p>
          <a:p>
            <a:endParaRPr lang="en-US" altLang="ko-KR"/>
          </a:p>
          <a:p>
            <a:r>
              <a:rPr lang="en-US" altLang="ko-KR"/>
              <a:t>hist = cnn_model_config.fit_generator(train_generator, steps_per_epoch=2000//batch_size,</a:t>
            </a:r>
          </a:p>
          <a:p>
            <a:r>
              <a:rPr lang="en-US" altLang="ko-KR"/>
              <a:t>                                     epochs=epochs, validation_data = validation_generator,</a:t>
            </a:r>
          </a:p>
          <a:p>
            <a:r>
              <a:rPr lang="en-US" altLang="ko-KR"/>
              <a:t>                                     validation_steps=500//batch_size,</a:t>
            </a:r>
          </a:p>
          <a:p>
            <a:r>
              <a:rPr lang="en-US" altLang="ko-KR"/>
              <a:t>                                     callbacks = callbacks)</a:t>
            </a:r>
            <a:endParaRPr lang="ko-KR" altLang="en-US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5860538A-32F3-410F-8205-7B7B60C3A72A}"/>
              </a:ext>
            </a:extLst>
          </p:cNvPr>
          <p:cNvSpPr/>
          <p:nvPr/>
        </p:nvSpPr>
        <p:spPr bwMode="auto">
          <a:xfrm>
            <a:off x="5927720" y="2538158"/>
            <a:ext cx="3024336" cy="468126"/>
          </a:xfrm>
          <a:prstGeom prst="wedgeRectCallout">
            <a:avLst>
              <a:gd name="adj1" fmla="val -36004"/>
              <a:gd name="adj2" fmla="val -66586"/>
            </a:avLst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총 훈련데이터수 </a:t>
            </a:r>
            <a:r>
              <a:rPr kumimoji="1" lang="en-US" altLang="ko-KR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// </a:t>
            </a:r>
            <a:r>
              <a:rPr lang="ko-KR" altLang="en-US" b="0">
                <a:solidFill>
                  <a:schemeClr val="bg1"/>
                </a:solidFill>
                <a:cs typeface="HY견고딕" pitchFamily="18" charset="-127"/>
              </a:rPr>
              <a:t>배치크기</a:t>
            </a:r>
            <a:endParaRPr lang="en-US" altLang="ko-KR" b="0">
              <a:solidFill>
                <a:schemeClr val="bg1"/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// </a:t>
            </a: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시 정수부분만 남김</a:t>
            </a:r>
            <a:endParaRPr kumimoji="1" lang="en-US" altLang="ko-KR" b="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FB75A0-9598-4152-B017-896E8255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5" y="2931790"/>
            <a:ext cx="8669761" cy="201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0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11441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예측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7753E-276E-4EDB-994E-B80F82A63F39}"/>
              </a:ext>
            </a:extLst>
          </p:cNvPr>
          <p:cNvSpPr txBox="1"/>
          <p:nvPr/>
        </p:nvSpPr>
        <p:spPr>
          <a:xfrm>
            <a:off x="456468" y="1328111"/>
            <a:ext cx="8687532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0"/>
              <a:t>훈련결과 모델을 불러온다</a:t>
            </a:r>
            <a:endParaRPr lang="ko-KR" altLang="en-US" sz="1400" b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2AEB2-D835-4CBD-8B4F-3FD5BFDF930F}"/>
              </a:ext>
            </a:extLst>
          </p:cNvPr>
          <p:cNvSpPr/>
          <p:nvPr/>
        </p:nvSpPr>
        <p:spPr>
          <a:xfrm>
            <a:off x="395536" y="1700029"/>
            <a:ext cx="65527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from keras.models import load_model</a:t>
            </a:r>
          </a:p>
          <a:p>
            <a:endParaRPr lang="en-US" altLang="ko-KR"/>
          </a:p>
          <a:p>
            <a:r>
              <a:rPr lang="en-US" altLang="ko-KR"/>
              <a:t>type_model = load_model('./log/201906241730example_cnn_model_model.h5’)</a:t>
            </a:r>
          </a:p>
          <a:p>
            <a:endParaRPr lang="en-US" altLang="ko-KR"/>
          </a:p>
          <a:p>
            <a:r>
              <a:rPr lang="en-US" altLang="ko-KR"/>
              <a:t>from keras.preprocessing import image</a:t>
            </a:r>
          </a:p>
          <a:p>
            <a:r>
              <a:rPr lang="en-US" altLang="ko-KR"/>
              <a:t>import PIL</a:t>
            </a:r>
          </a:p>
          <a:p>
            <a:r>
              <a:rPr lang="en-US" altLang="ko-KR"/>
              <a:t>import os</a:t>
            </a:r>
          </a:p>
          <a:p>
            <a:r>
              <a:rPr lang="en-US" altLang="ko-KR"/>
              <a:t>import numpy as np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2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11441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예측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7753E-276E-4EDB-994E-B80F82A63F39}"/>
              </a:ext>
            </a:extLst>
          </p:cNvPr>
          <p:cNvSpPr txBox="1"/>
          <p:nvPr/>
        </p:nvSpPr>
        <p:spPr>
          <a:xfrm>
            <a:off x="456468" y="1328111"/>
            <a:ext cx="8687532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/>
              <a:t>test</a:t>
            </a:r>
            <a:r>
              <a:rPr lang="ko-KR" altLang="en-US" sz="1400" b="0"/>
              <a:t> 이미지 변형</a:t>
            </a:r>
            <a:endParaRPr lang="ko-KR" altLang="en-US" sz="1400" b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2AEB2-D835-4CBD-8B4F-3FD5BFDF930F}"/>
              </a:ext>
            </a:extLst>
          </p:cNvPr>
          <p:cNvSpPr/>
          <p:nvPr/>
        </p:nvSpPr>
        <p:spPr>
          <a:xfrm>
            <a:off x="395536" y="1700029"/>
            <a:ext cx="799288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test_image_path = '../images/cat_dog/input/test’</a:t>
            </a:r>
          </a:p>
          <a:p>
            <a:endParaRPr lang="en-US" altLang="ko-KR"/>
          </a:p>
          <a:p>
            <a:r>
              <a:rPr lang="en-US" altLang="ko-KR"/>
              <a:t>list_imgs= os.listdir(test_image_path)</a:t>
            </a:r>
          </a:p>
          <a:p>
            <a:r>
              <a:rPr lang="en-US" altLang="ko-KR"/>
              <a:t>sort_imgs_num = [i+1 for i in range(len(list_imgs))] #1.jpg</a:t>
            </a:r>
            <a:r>
              <a:rPr lang="ko-KR" altLang="en-US"/>
              <a:t>부터 시작</a:t>
            </a:r>
          </a:p>
          <a:p>
            <a:r>
              <a:rPr lang="en-US" altLang="ko-KR"/>
              <a:t>len(sort_imgs_num)</a:t>
            </a:r>
          </a:p>
          <a:p>
            <a:endParaRPr lang="en-US" altLang="ko-KR"/>
          </a:p>
          <a:p>
            <a:r>
              <a:rPr lang="en-US" altLang="ko-KR"/>
              <a:t>test_image = [] </a:t>
            </a:r>
          </a:p>
          <a:p>
            <a:r>
              <a:rPr lang="en-US" altLang="ko-KR"/>
              <a:t>for imgs in sort_imgs_num: </a:t>
            </a:r>
          </a:p>
          <a:p>
            <a:r>
              <a:rPr lang="en-US" altLang="ko-KR"/>
              <a:t>    img_path = os.path.join(test_image_path,str(imgs)+'.jpg') #</a:t>
            </a:r>
            <a:r>
              <a:rPr lang="ko-KR" altLang="en-US"/>
              <a:t>원하는 목록리스트를 만듭니다</a:t>
            </a:r>
            <a:r>
              <a:rPr lang="en-US" altLang="ko-KR"/>
              <a:t>. </a:t>
            </a:r>
          </a:p>
          <a:p>
            <a:r>
              <a:rPr lang="en-US" altLang="ko-KR"/>
              <a:t>    img = image.load_img(img_path,target_size=(150,150)) # </a:t>
            </a:r>
            <a:r>
              <a:rPr lang="ko-KR" altLang="en-US"/>
              <a:t>해당 파일 사이즈를 변경합니다</a:t>
            </a:r>
            <a:r>
              <a:rPr lang="en-US" altLang="ko-KR"/>
              <a:t>. </a:t>
            </a:r>
          </a:p>
          <a:p>
            <a:r>
              <a:rPr lang="en-US" altLang="ko-KR"/>
              <a:t>    img_tensor = image.img_to_array(img) # </a:t>
            </a:r>
            <a:r>
              <a:rPr lang="ko-KR" altLang="en-US"/>
              <a:t>해당 이미지를 배열로 바꿔 줍니다</a:t>
            </a:r>
            <a:r>
              <a:rPr lang="en-US" altLang="ko-KR"/>
              <a:t>. </a:t>
            </a:r>
          </a:p>
          <a:p>
            <a:r>
              <a:rPr lang="en-US" altLang="ko-KR"/>
              <a:t>    img_tensor /= 255. # </a:t>
            </a:r>
            <a:r>
              <a:rPr lang="ko-KR" altLang="en-US"/>
              <a:t>이미지데이터를 정규화</a:t>
            </a:r>
            <a:r>
              <a:rPr lang="en-US" altLang="ko-KR"/>
              <a:t>(</a:t>
            </a:r>
            <a:r>
              <a:rPr lang="ko-KR" altLang="en-US"/>
              <a:t>표준화</a:t>
            </a:r>
            <a:r>
              <a:rPr lang="en-US" altLang="ko-KR"/>
              <a:t>) </a:t>
            </a:r>
            <a:r>
              <a:rPr lang="ko-KR" altLang="en-US"/>
              <a:t>합니다</a:t>
            </a:r>
            <a:r>
              <a:rPr lang="en-US" altLang="ko-KR"/>
              <a:t>. </a:t>
            </a:r>
          </a:p>
          <a:p>
            <a:r>
              <a:rPr lang="en-US" altLang="ko-KR"/>
              <a:t>    test_image.append(img_tensor)</a:t>
            </a:r>
          </a:p>
          <a:p>
            <a:endParaRPr lang="en-US" altLang="ko-KR"/>
          </a:p>
          <a:p>
            <a:r>
              <a:rPr lang="en-US" altLang="ko-KR"/>
              <a:t>image_array = np.array(test_image)</a:t>
            </a:r>
          </a:p>
          <a:p>
            <a:endParaRPr lang="en-US" altLang="ko-KR"/>
          </a:p>
          <a:p>
            <a:r>
              <a:rPr lang="en-US" altLang="ko-KR"/>
              <a:t>print(“Confirm Image shape", image_array.shape)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84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11441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예측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7753E-276E-4EDB-994E-B80F82A63F39}"/>
              </a:ext>
            </a:extLst>
          </p:cNvPr>
          <p:cNvSpPr txBox="1"/>
          <p:nvPr/>
        </p:nvSpPr>
        <p:spPr>
          <a:xfrm>
            <a:off x="456468" y="1328111"/>
            <a:ext cx="8687532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0"/>
              <a:t>예측 결과 시각화</a:t>
            </a:r>
            <a:endParaRPr lang="ko-KR" altLang="en-US" sz="1400" b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2AEB2-D835-4CBD-8B4F-3FD5BFDF930F}"/>
              </a:ext>
            </a:extLst>
          </p:cNvPr>
          <p:cNvSpPr/>
          <p:nvPr/>
        </p:nvSpPr>
        <p:spPr>
          <a:xfrm>
            <a:off x="395536" y="1700029"/>
            <a:ext cx="705678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predictions = cnn_model_config.predict(image_array)</a:t>
            </a:r>
          </a:p>
          <a:p>
            <a:r>
              <a:rPr lang="en-US" altLang="ko-KR"/>
              <a:t>import matplotlib.pyplot as plt</a:t>
            </a:r>
          </a:p>
          <a:p>
            <a:r>
              <a:rPr lang="en-US" altLang="ko-KR"/>
              <a:t>%matplotlib inline</a:t>
            </a:r>
          </a:p>
          <a:p>
            <a:endParaRPr lang="en-US" altLang="ko-KR"/>
          </a:p>
          <a:p>
            <a:r>
              <a:rPr lang="en-US" altLang="ko-KR"/>
              <a:t>def plot_data(X, y, num_figures): </a:t>
            </a:r>
          </a:p>
          <a:p>
            <a:r>
              <a:rPr lang="en-US" altLang="ko-KR"/>
              <a:t>    plt.figure(figsize=(30, 20)) </a:t>
            </a:r>
          </a:p>
          <a:p>
            <a:r>
              <a:rPr lang="en-US" altLang="ko-KR"/>
              <a:t>    for i in range(num_figures): </a:t>
            </a:r>
          </a:p>
          <a:p>
            <a:r>
              <a:rPr lang="en-US" altLang="ko-KR"/>
              <a:t>        plt.subplot(2, num_figures, i+1) </a:t>
            </a:r>
          </a:p>
          <a:p>
            <a:r>
              <a:rPr lang="en-US" altLang="ko-KR"/>
              <a:t>        plt.imshow(X[i]) </a:t>
            </a:r>
          </a:p>
          <a:p>
            <a:r>
              <a:rPr lang="en-US" altLang="ko-KR"/>
              <a:t>        if y[i] &gt;= 0.5: </a:t>
            </a:r>
          </a:p>
          <a:p>
            <a:r>
              <a:rPr lang="en-US" altLang="ko-KR"/>
              <a:t>            plt.title("Dog ("+ str(y[i]) + ")", fontsize=30) </a:t>
            </a:r>
          </a:p>
          <a:p>
            <a:r>
              <a:rPr lang="en-US" altLang="ko-KR"/>
              <a:t>        else: </a:t>
            </a:r>
          </a:p>
          <a:p>
            <a:r>
              <a:rPr lang="en-US" altLang="ko-KR"/>
              <a:t>            plt.title("Cat ("+ str(y[i]) + ")", fontsize=30) </a:t>
            </a:r>
          </a:p>
          <a:p>
            <a:r>
              <a:rPr lang="en-US" altLang="ko-KR"/>
              <a:t>        plt.tight_layout()</a:t>
            </a:r>
          </a:p>
          <a:p>
            <a:endParaRPr lang="en-US" altLang="ko-KR"/>
          </a:p>
          <a:p>
            <a:r>
              <a:rPr lang="en-US" altLang="ko-KR"/>
              <a:t>for i in range(0, 30, 6): </a:t>
            </a:r>
          </a:p>
          <a:p>
            <a:r>
              <a:rPr lang="en-US" altLang="ko-KR"/>
              <a:t>    plot_data(test_image[i:], predictions[i:], 6)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28622D-BC7E-4ABA-9390-A64A5D248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680" y="2336465"/>
            <a:ext cx="5136320" cy="214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11441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예측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7753E-276E-4EDB-994E-B80F82A63F39}"/>
              </a:ext>
            </a:extLst>
          </p:cNvPr>
          <p:cNvSpPr txBox="1"/>
          <p:nvPr/>
        </p:nvSpPr>
        <p:spPr>
          <a:xfrm>
            <a:off x="456468" y="1328111"/>
            <a:ext cx="8687532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/>
              <a:t>test </a:t>
            </a:r>
            <a:r>
              <a:rPr lang="ko-KR" altLang="en-US" sz="1400" b="0"/>
              <a:t>데이터를 폴더별로 정리한다</a:t>
            </a:r>
            <a:r>
              <a:rPr lang="en-US" altLang="ko-KR" sz="1400" b="0"/>
              <a:t>.</a:t>
            </a:r>
            <a:endParaRPr lang="ko-KR" altLang="en-US" sz="1400" b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2AEB2-D835-4CBD-8B4F-3FD5BFDF930F}"/>
              </a:ext>
            </a:extLst>
          </p:cNvPr>
          <p:cNvSpPr/>
          <p:nvPr/>
        </p:nvSpPr>
        <p:spPr>
          <a:xfrm>
            <a:off x="395536" y="1700029"/>
            <a:ext cx="65527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/>
              <a:t>import os, shutil </a:t>
            </a:r>
          </a:p>
          <a:p>
            <a:r>
              <a:rPr lang="en-US" altLang="ko-KR" sz="1050"/>
              <a:t>test_image_path = '../images/cat_dog/input/test' </a:t>
            </a:r>
          </a:p>
          <a:p>
            <a:r>
              <a:rPr lang="en-US" altLang="ko-KR" sz="1050"/>
              <a:t>copy_testImage_path = '../images/cat_dog/output/test’ </a:t>
            </a:r>
          </a:p>
          <a:p>
            <a:endParaRPr lang="en-US" altLang="ko-KR" sz="1050"/>
          </a:p>
          <a:p>
            <a:r>
              <a:rPr lang="en-US" altLang="ko-KR" sz="1050"/>
              <a:t>#str(i+1) </a:t>
            </a:r>
            <a:r>
              <a:rPr lang="ko-KR" altLang="en-US" sz="1050"/>
              <a:t>이유는 테스트사진이 </a:t>
            </a:r>
            <a:r>
              <a:rPr lang="en-US" altLang="ko-KR" sz="1050"/>
              <a:t>1.jpg </a:t>
            </a:r>
            <a:r>
              <a:rPr lang="ko-KR" altLang="en-US" sz="1050"/>
              <a:t>부터 시작 </a:t>
            </a:r>
          </a:p>
          <a:p>
            <a:r>
              <a:rPr lang="en-US" altLang="ko-KR" sz="1050"/>
              <a:t>def test_copy_files(prefix_str,i): </a:t>
            </a:r>
          </a:p>
          <a:p>
            <a:r>
              <a:rPr lang="en-US" altLang="ko-KR" sz="1050"/>
              <a:t>    image_paths = os.path.join(test_image_path ,str(i+1)+'.jpg') </a:t>
            </a:r>
          </a:p>
          <a:p>
            <a:r>
              <a:rPr lang="en-US" altLang="ko-KR" sz="1050"/>
              <a:t>    data_dir = os.path.join(copy_testImage_path,prefix_str) </a:t>
            </a:r>
          </a:p>
          <a:p>
            <a:r>
              <a:rPr lang="en-US" altLang="ko-KR" sz="1050"/>
              <a:t>    if not os.path.isdir(data_dir): </a:t>
            </a:r>
          </a:p>
          <a:p>
            <a:r>
              <a:rPr lang="en-US" altLang="ko-KR" sz="1050"/>
              <a:t>        os.makedirs(data_dir) </a:t>
            </a:r>
          </a:p>
          <a:p>
            <a:r>
              <a:rPr lang="en-US" altLang="ko-KR" sz="1050"/>
              <a:t>    shutil.copy(image_paths,data_dir) </a:t>
            </a:r>
          </a:p>
          <a:p>
            <a:endParaRPr lang="en-US" altLang="ko-KR" sz="1050"/>
          </a:p>
          <a:p>
            <a:r>
              <a:rPr lang="en-US" altLang="ko-KR" sz="1050"/>
              <a:t># Image Classification</a:t>
            </a:r>
          </a:p>
          <a:p>
            <a:r>
              <a:rPr lang="en-US" altLang="ko-KR" sz="1050"/>
              <a:t>for i in range(len(predictions)): </a:t>
            </a:r>
          </a:p>
          <a:p>
            <a:r>
              <a:rPr lang="en-US" altLang="ko-KR" sz="1050"/>
              <a:t>    img = predictions[i] </a:t>
            </a:r>
          </a:p>
          <a:p>
            <a:r>
              <a:rPr lang="en-US" altLang="ko-KR" sz="1050"/>
              <a:t>    if img &gt;= 0.5: </a:t>
            </a:r>
          </a:p>
          <a:p>
            <a:r>
              <a:rPr lang="en-US" altLang="ko-KR" sz="1050"/>
              <a:t>        test_copy_files("dog",i) </a:t>
            </a:r>
          </a:p>
          <a:p>
            <a:r>
              <a:rPr lang="en-US" altLang="ko-KR" sz="1050"/>
              <a:t>    else: </a:t>
            </a:r>
          </a:p>
          <a:p>
            <a:r>
              <a:rPr lang="en-US" altLang="ko-KR" sz="1050"/>
              <a:t>        test_copy_files("cat",i) </a:t>
            </a:r>
          </a:p>
          <a:p>
            <a:r>
              <a:rPr lang="en-US" altLang="ko-KR" sz="1050"/>
              <a:t>print("Mission Completed")</a:t>
            </a:r>
            <a:endParaRPr lang="ko-KR" altLang="en-US" sz="105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092AF1-5F3C-466F-9C47-E9604B1C4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36340"/>
            <a:ext cx="4283968" cy="15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6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41117" y="1410156"/>
            <a:ext cx="7963331" cy="2961794"/>
            <a:chOff x="641117" y="1410156"/>
            <a:chExt cx="4074899" cy="2300647"/>
          </a:xfrm>
        </p:grpSpPr>
        <p:grpSp>
          <p:nvGrpSpPr>
            <p:cNvPr id="31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8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90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92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 bwMode="auto">
                <a:xfrm>
                  <a:off x="1163065" y="4973818"/>
                  <a:ext cx="944252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2463248" y="1555083"/>
                <a:ext cx="10420841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합성곱 신경망 등장배경을 이해한다 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주요 피처만 학습하여 속도개선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정확도 개선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6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0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82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84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3" name="TextBox 82"/>
                <p:cNvSpPr txBox="1"/>
                <p:nvPr/>
              </p:nvSpPr>
              <p:spPr bwMode="auto">
                <a:xfrm>
                  <a:off x="1163063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1" name="직사각형 80"/>
              <p:cNvSpPr/>
              <p:nvPr/>
            </p:nvSpPr>
            <p:spPr>
              <a:xfrm>
                <a:off x="2463247" y="2458648"/>
                <a:ext cx="7522816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합성곱 신경망에 대해서 이해한다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 (</a:t>
                </a:r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필터 및 레이어의 이해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7" name="그룹 97"/>
            <p:cNvGrpSpPr/>
            <p:nvPr/>
          </p:nvGrpSpPr>
          <p:grpSpPr>
            <a:xfrm>
              <a:off x="641117" y="2462386"/>
              <a:ext cx="4074899" cy="409746"/>
              <a:chOff x="1043031" y="3230975"/>
              <a:chExt cx="11977284" cy="69051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72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74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76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1157400" y="6086331"/>
                  <a:ext cx="944252" cy="341315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직사각형 72"/>
              <p:cNvSpPr/>
              <p:nvPr/>
            </p:nvSpPr>
            <p:spPr>
              <a:xfrm>
                <a:off x="2463250" y="3331568"/>
                <a:ext cx="6283559" cy="443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합성곱 신경망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실습을 통해 작동원리를 이해한다</a:t>
                </a:r>
                <a:r>
                  <a:rPr lang="en-US" altLang="ko-KR" sz="1600" kern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70" name="자유형 22"/>
            <p:cNvSpPr/>
            <p:nvPr/>
          </p:nvSpPr>
          <p:spPr bwMode="auto">
            <a:xfrm>
              <a:off x="678130" y="3016663"/>
              <a:ext cx="364945" cy="167668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  <a:defRPr/>
              </a:pPr>
              <a:endPara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2" name="자유형 28"/>
            <p:cNvSpPr/>
            <p:nvPr/>
          </p:nvSpPr>
          <p:spPr bwMode="auto">
            <a:xfrm>
              <a:off x="676151" y="3543134"/>
              <a:ext cx="364946" cy="167669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  <a:defRPr/>
              </a:pPr>
              <a:endPara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45" name="Rectangle 11">
            <a:extLst>
              <a:ext uri="{FF2B5EF4-FFF2-40B4-BE49-F238E27FC236}">
                <a16:creationId xmlns:a16="http://schemas.microsoft.com/office/drawing/2014/main" id="{4B33666E-0A5C-4EBE-BDBD-194EDD6D8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913475" y="3444671"/>
            <a:ext cx="6230526" cy="1122095"/>
            <a:chOff x="3079983" y="3048223"/>
            <a:chExt cx="6760522" cy="1122095"/>
          </a:xfrm>
        </p:grpSpPr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0" y="939491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56370" y="1798525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2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2400" kern="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930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52">
            <a:extLst>
              <a:ext uri="{FF2B5EF4-FFF2-40B4-BE49-F238E27FC236}">
                <a16:creationId xmlns:a16="http://schemas.microsoft.com/office/drawing/2014/main" id="{FD3A697A-4277-4350-BDE3-A151575484E1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69459E4-D95B-4ED8-9DC9-3C0B97DCF90B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" name="그룹 65">
              <a:extLst>
                <a:ext uri="{FF2B5EF4-FFF2-40B4-BE49-F238E27FC236}">
                  <a16:creationId xmlns:a16="http://schemas.microsoft.com/office/drawing/2014/main" id="{74CF54C9-0066-49E7-AA53-4ED483427FCA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3" name="그룹 76">
                <a:extLst>
                  <a:ext uri="{FF2B5EF4-FFF2-40B4-BE49-F238E27FC236}">
                    <a16:creationId xmlns:a16="http://schemas.microsoft.com/office/drawing/2014/main" id="{4ACFBB75-A656-4890-B43E-20908CC325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5" name="모서리가 둥근 직사각형 69">
                  <a:extLst>
                    <a:ext uri="{FF2B5EF4-FFF2-40B4-BE49-F238E27FC236}">
                      <a16:creationId xmlns:a16="http://schemas.microsoft.com/office/drawing/2014/main" id="{F41F8827-55D5-48A7-9E5F-173052FC461B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모서리가 둥근 직사각형 70">
                  <a:extLst>
                    <a:ext uri="{FF2B5EF4-FFF2-40B4-BE49-F238E27FC236}">
                      <a16:creationId xmlns:a16="http://schemas.microsoft.com/office/drawing/2014/main" id="{7C202D5D-55F3-4FED-9725-5CD36D0152F3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자유형 16">
                  <a:extLst>
                    <a:ext uri="{FF2B5EF4-FFF2-40B4-BE49-F238E27FC236}">
                      <a16:creationId xmlns:a16="http://schemas.microsoft.com/office/drawing/2014/main" id="{19513FE2-DAE8-46D7-8DAF-0EF44B9BD020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85FF6D-221E-4CEE-A6EA-EB463D80152E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2EC8D72-9E6B-4FD8-A782-48F6ECB9AA3C}"/>
                </a:ext>
              </a:extLst>
            </p:cNvPr>
            <p:cNvSpPr/>
            <p:nvPr/>
          </p:nvSpPr>
          <p:spPr>
            <a:xfrm>
              <a:off x="2463249" y="1555083"/>
              <a:ext cx="1014519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Fully Connected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는 전체 훈련데이터를 학습 후 예측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" name="그룹 88">
            <a:extLst>
              <a:ext uri="{FF2B5EF4-FFF2-40B4-BE49-F238E27FC236}">
                <a16:creationId xmlns:a16="http://schemas.microsoft.com/office/drawing/2014/main" id="{46D4A697-13DE-4060-A33A-EFCEC9000C7A}"/>
              </a:ext>
            </a:extLst>
          </p:cNvPr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63F533-9F53-4D8E-A8C4-63833F169B3E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0" name="그룹 90">
              <a:extLst>
                <a:ext uri="{FF2B5EF4-FFF2-40B4-BE49-F238E27FC236}">
                  <a16:creationId xmlns:a16="http://schemas.microsoft.com/office/drawing/2014/main" id="{5D09A157-395E-47F3-B128-5BF4B25816E3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22" name="그룹 73">
                <a:extLst>
                  <a:ext uri="{FF2B5EF4-FFF2-40B4-BE49-F238E27FC236}">
                    <a16:creationId xmlns:a16="http://schemas.microsoft.com/office/drawing/2014/main" id="{68E2D7B9-3C6E-4267-88B2-343081E1D1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24" name="모서리가 둥근 직사각형 69">
                  <a:extLst>
                    <a:ext uri="{FF2B5EF4-FFF2-40B4-BE49-F238E27FC236}">
                      <a16:creationId xmlns:a16="http://schemas.microsoft.com/office/drawing/2014/main" id="{183DFC5B-6538-4539-9E1E-2C5E697DC4C5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모서리가 둥근 직사각형 70">
                  <a:extLst>
                    <a:ext uri="{FF2B5EF4-FFF2-40B4-BE49-F238E27FC236}">
                      <a16:creationId xmlns:a16="http://schemas.microsoft.com/office/drawing/2014/main" id="{222EE7C2-1AF5-46B5-835D-43E647C49BCA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자유형 22">
                  <a:extLst>
                    <a:ext uri="{FF2B5EF4-FFF2-40B4-BE49-F238E27FC236}">
                      <a16:creationId xmlns:a16="http://schemas.microsoft.com/office/drawing/2014/main" id="{8214C5B5-3A7C-4718-9587-4992F77A1CFE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952B2C-D320-4299-B18F-B17DBC69FD0E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704791-E87C-4C24-AC89-272A16E4187C}"/>
                </a:ext>
              </a:extLst>
            </p:cNvPr>
            <p:cNvSpPr/>
            <p:nvPr/>
          </p:nvSpPr>
          <p:spPr>
            <a:xfrm>
              <a:off x="2463247" y="2458649"/>
              <a:ext cx="7440687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특성만 활용하여 예측함이 필요함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8" name="그룹 9">
            <a:extLst>
              <a:ext uri="{FF2B5EF4-FFF2-40B4-BE49-F238E27FC236}">
                <a16:creationId xmlns:a16="http://schemas.microsoft.com/office/drawing/2014/main" id="{88C26F3D-061E-4226-9925-6D0817AB5CB4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9" name="Picture 26" descr="그림2">
              <a:extLst>
                <a:ext uri="{FF2B5EF4-FFF2-40B4-BE49-F238E27FC236}">
                  <a16:creationId xmlns:a16="http://schemas.microsoft.com/office/drawing/2014/main" id="{4E4144EC-E14A-4F5D-A538-4932DA966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FCA2816-ADF8-47CA-BF61-E54804F31B96}"/>
                </a:ext>
              </a:extLst>
            </p:cNvPr>
            <p:cNvSpPr/>
            <p:nvPr/>
          </p:nvSpPr>
          <p:spPr>
            <a:xfrm>
              <a:off x="911746" y="2055249"/>
              <a:ext cx="29653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합성곱 신경망 등장배경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F94E906-763E-4135-A520-5CBC382BD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3" y="3176087"/>
            <a:ext cx="4246057" cy="1477538"/>
          </a:xfrm>
          <a:prstGeom prst="rect">
            <a:avLst/>
          </a:prstGeom>
        </p:spPr>
      </p:pic>
      <p:grpSp>
        <p:nvGrpSpPr>
          <p:cNvPr id="33" name="그룹 88">
            <a:extLst>
              <a:ext uri="{FF2B5EF4-FFF2-40B4-BE49-F238E27FC236}">
                <a16:creationId xmlns:a16="http://schemas.microsoft.com/office/drawing/2014/main" id="{165D4DB3-6405-447D-AC76-F81B2CB68321}"/>
              </a:ext>
            </a:extLst>
          </p:cNvPr>
          <p:cNvGrpSpPr/>
          <p:nvPr/>
        </p:nvGrpSpPr>
        <p:grpSpPr>
          <a:xfrm>
            <a:off x="641117" y="2598116"/>
            <a:ext cx="4072804" cy="409606"/>
            <a:chOff x="1049187" y="2349884"/>
            <a:chExt cx="11971129" cy="69027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C92261F-4C72-40F5-9904-057AC580C224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5" name="그룹 90">
              <a:extLst>
                <a:ext uri="{FF2B5EF4-FFF2-40B4-BE49-F238E27FC236}">
                  <a16:creationId xmlns:a16="http://schemas.microsoft.com/office/drawing/2014/main" id="{26BCF98B-FB8F-44E0-9409-AD1C1DC83D04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37" name="그룹 73">
                <a:extLst>
                  <a:ext uri="{FF2B5EF4-FFF2-40B4-BE49-F238E27FC236}">
                    <a16:creationId xmlns:a16="http://schemas.microsoft.com/office/drawing/2014/main" id="{0D00597B-0140-492A-B33A-E26CE5CE28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9" name="모서리가 둥근 직사각형 69">
                  <a:extLst>
                    <a:ext uri="{FF2B5EF4-FFF2-40B4-BE49-F238E27FC236}">
                      <a16:creationId xmlns:a16="http://schemas.microsoft.com/office/drawing/2014/main" id="{903F1C97-1108-46DB-AFF5-6E4D41127CEA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모서리가 둥근 직사각형 70">
                  <a:extLst>
                    <a:ext uri="{FF2B5EF4-FFF2-40B4-BE49-F238E27FC236}">
                      <a16:creationId xmlns:a16="http://schemas.microsoft.com/office/drawing/2014/main" id="{C92D882E-7C72-444B-AAEC-A6754510C992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자유형 22">
                  <a:extLst>
                    <a:ext uri="{FF2B5EF4-FFF2-40B4-BE49-F238E27FC236}">
                      <a16:creationId xmlns:a16="http://schemas.microsoft.com/office/drawing/2014/main" id="{439B781C-BAC3-44CB-ACFE-F3A049FD708B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D570AB-CF99-44C4-9E95-66E734F0E560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7AD77A6-568A-40DF-AD76-DE5643CE5F0F}"/>
                </a:ext>
              </a:extLst>
            </p:cNvPr>
            <p:cNvSpPr/>
            <p:nvPr/>
          </p:nvSpPr>
          <p:spPr>
            <a:xfrm>
              <a:off x="2463247" y="2458649"/>
              <a:ext cx="880707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 노드마다 연결되있기때문에 속도 저하 발생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59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886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합성곱 신경망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473338-8B22-46A5-8C21-247479691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322722"/>
            <a:ext cx="5423892" cy="349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8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47232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합성곱 신경망 특징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신경망의 이해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52">
            <a:extLst>
              <a:ext uri="{FF2B5EF4-FFF2-40B4-BE49-F238E27FC236}">
                <a16:creationId xmlns:a16="http://schemas.microsoft.com/office/drawing/2014/main" id="{ED854733-1F64-461E-9130-DB1C2428A5F9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ACCBF2D-F47E-47C8-AB33-5C8CAEC14EF4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" name="그룹 65">
              <a:extLst>
                <a:ext uri="{FF2B5EF4-FFF2-40B4-BE49-F238E27FC236}">
                  <a16:creationId xmlns:a16="http://schemas.microsoft.com/office/drawing/2014/main" id="{4AE650CB-150B-443F-A8FA-F8F76FFAF0B5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2" name="그룹 76">
                <a:extLst>
                  <a:ext uri="{FF2B5EF4-FFF2-40B4-BE49-F238E27FC236}">
                    <a16:creationId xmlns:a16="http://schemas.microsoft.com/office/drawing/2014/main" id="{56241778-B52D-449D-8B7C-2958F2A44D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4" name="모서리가 둥근 직사각형 69">
                  <a:extLst>
                    <a:ext uri="{FF2B5EF4-FFF2-40B4-BE49-F238E27FC236}">
                      <a16:creationId xmlns:a16="http://schemas.microsoft.com/office/drawing/2014/main" id="{F8C5AF67-70FD-4902-9ECC-077F419614FC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모서리가 둥근 직사각형 70">
                  <a:extLst>
                    <a:ext uri="{FF2B5EF4-FFF2-40B4-BE49-F238E27FC236}">
                      <a16:creationId xmlns:a16="http://schemas.microsoft.com/office/drawing/2014/main" id="{B48463C3-8720-4E00-880D-53432AE90D1E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자유형 16">
                  <a:extLst>
                    <a:ext uri="{FF2B5EF4-FFF2-40B4-BE49-F238E27FC236}">
                      <a16:creationId xmlns:a16="http://schemas.microsoft.com/office/drawing/2014/main" id="{5E9BF9CD-6426-4B3C-9429-B99F7CEFB028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DE435F-6972-4CBF-9F11-3818B29A330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51154EB-20E9-4A0A-B7B9-28167AF31B59}"/>
                </a:ext>
              </a:extLst>
            </p:cNvPr>
            <p:cNvSpPr/>
            <p:nvPr/>
          </p:nvSpPr>
          <p:spPr>
            <a:xfrm>
              <a:off x="2463249" y="1555083"/>
              <a:ext cx="6517197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뉴런이 특정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들을 찾는다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" name="그룹 88">
            <a:extLst>
              <a:ext uri="{FF2B5EF4-FFF2-40B4-BE49-F238E27FC236}">
                <a16:creationId xmlns:a16="http://schemas.microsoft.com/office/drawing/2014/main" id="{B0B862EE-F132-466D-B3D7-C628FED33709}"/>
              </a:ext>
            </a:extLst>
          </p:cNvPr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67AC7B4-54B4-4AD2-92BC-80AC85867583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9" name="그룹 90">
              <a:extLst>
                <a:ext uri="{FF2B5EF4-FFF2-40B4-BE49-F238E27FC236}">
                  <a16:creationId xmlns:a16="http://schemas.microsoft.com/office/drawing/2014/main" id="{CE34F15F-5D8F-4A0A-AD02-139151B91EE0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21" name="그룹 73">
                <a:extLst>
                  <a:ext uri="{FF2B5EF4-FFF2-40B4-BE49-F238E27FC236}">
                    <a16:creationId xmlns:a16="http://schemas.microsoft.com/office/drawing/2014/main" id="{304D71FE-2B70-4E2B-9682-4EA696FD3A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23" name="모서리가 둥근 직사각형 69">
                  <a:extLst>
                    <a:ext uri="{FF2B5EF4-FFF2-40B4-BE49-F238E27FC236}">
                      <a16:creationId xmlns:a16="http://schemas.microsoft.com/office/drawing/2014/main" id="{A8C0EA96-0241-4E09-A863-50BD52D66F61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모서리가 둥근 직사각형 70">
                  <a:extLst>
                    <a:ext uri="{FF2B5EF4-FFF2-40B4-BE49-F238E27FC236}">
                      <a16:creationId xmlns:a16="http://schemas.microsoft.com/office/drawing/2014/main" id="{AE161B16-8738-43CA-B93C-3F42EC2B8FAD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자유형 22">
                  <a:extLst>
                    <a:ext uri="{FF2B5EF4-FFF2-40B4-BE49-F238E27FC236}">
                      <a16:creationId xmlns:a16="http://schemas.microsoft.com/office/drawing/2014/main" id="{179F68B0-4C72-4744-B931-FE231300D24B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5642AB-1A46-4AF0-B460-370CEF642E14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5B1E5A6-0C2C-45C1-9266-87CE0C9C6945}"/>
                </a:ext>
              </a:extLst>
            </p:cNvPr>
            <p:cNvSpPr/>
            <p:nvPr/>
          </p:nvSpPr>
          <p:spPr>
            <a:xfrm>
              <a:off x="2463247" y="2458649"/>
              <a:ext cx="995201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합성곱 신경망은 두신호 사이의 가중 합을 연산한다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6" name="그룹 88">
            <a:extLst>
              <a:ext uri="{FF2B5EF4-FFF2-40B4-BE49-F238E27FC236}">
                <a16:creationId xmlns:a16="http://schemas.microsoft.com/office/drawing/2014/main" id="{4C9EE87F-329F-40EB-BF5A-F8A18B48DBA7}"/>
              </a:ext>
            </a:extLst>
          </p:cNvPr>
          <p:cNvGrpSpPr/>
          <p:nvPr/>
        </p:nvGrpSpPr>
        <p:grpSpPr>
          <a:xfrm>
            <a:off x="641117" y="2598116"/>
            <a:ext cx="4072804" cy="409606"/>
            <a:chOff x="1049187" y="2349884"/>
            <a:chExt cx="11971129" cy="69027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AAE24BE-FA25-41E1-B561-6298A03DFDE6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8" name="그룹 90">
              <a:extLst>
                <a:ext uri="{FF2B5EF4-FFF2-40B4-BE49-F238E27FC236}">
                  <a16:creationId xmlns:a16="http://schemas.microsoft.com/office/drawing/2014/main" id="{4E8A4C5F-7963-45D4-B921-FC67DC4FE665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30" name="그룹 73">
                <a:extLst>
                  <a:ext uri="{FF2B5EF4-FFF2-40B4-BE49-F238E27FC236}">
                    <a16:creationId xmlns:a16="http://schemas.microsoft.com/office/drawing/2014/main" id="{EF72DA5D-4890-4754-9397-052E149783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2" name="모서리가 둥근 직사각형 69">
                  <a:extLst>
                    <a:ext uri="{FF2B5EF4-FFF2-40B4-BE49-F238E27FC236}">
                      <a16:creationId xmlns:a16="http://schemas.microsoft.com/office/drawing/2014/main" id="{34D08FCC-06FC-4FAE-821B-2D8073E6AAF0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모서리가 둥근 직사각형 70">
                  <a:extLst>
                    <a:ext uri="{FF2B5EF4-FFF2-40B4-BE49-F238E27FC236}">
                      <a16:creationId xmlns:a16="http://schemas.microsoft.com/office/drawing/2014/main" id="{24557975-A328-4042-BB97-F7B6040184E7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자유형 22">
                  <a:extLst>
                    <a:ext uri="{FF2B5EF4-FFF2-40B4-BE49-F238E27FC236}">
                      <a16:creationId xmlns:a16="http://schemas.microsoft.com/office/drawing/2014/main" id="{43F638DA-5008-4A9E-AF9B-0FAC79BB4BAD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803C9C-4819-4B8B-8EC4-C004F8762AD4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CB6DBD7-8196-4763-91FF-482CF07AA5E6}"/>
                </a:ext>
              </a:extLst>
            </p:cNvPr>
            <p:cNvSpPr/>
            <p:nvPr/>
          </p:nvSpPr>
          <p:spPr>
            <a:xfrm>
              <a:off x="2463247" y="2458649"/>
              <a:ext cx="880707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 노드마다 연결되있기때문에 속도 저하 발생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BAED86F-B422-4C38-8509-ED10ECC3C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887" y="2700090"/>
            <a:ext cx="4021937" cy="17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0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44205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합성곱 신경망 연산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신경망의 이해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470463-06AE-4969-A408-9DF249533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88" y="1557035"/>
            <a:ext cx="5076056" cy="20294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ED171D9-CBD9-4890-8558-2CA774DD206B}"/>
              </a:ext>
            </a:extLst>
          </p:cNvPr>
          <p:cNvSpPr/>
          <p:nvPr/>
        </p:nvSpPr>
        <p:spPr>
          <a:xfrm>
            <a:off x="323528" y="3723878"/>
            <a:ext cx="5976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/>
              <a:t>슬라이딩 연산 시 </a:t>
            </a:r>
            <a:r>
              <a:rPr lang="en-US" altLang="ko-KR"/>
              <a:t>30*30*1 </a:t>
            </a:r>
            <a:r>
              <a:rPr lang="ko-KR" altLang="en-US"/>
              <a:t>이미지를 얻게됨</a:t>
            </a:r>
            <a:endParaRPr lang="en-US" altLang="ko-KR"/>
          </a:p>
          <a:p>
            <a:pPr algn="ctr"/>
            <a:r>
              <a:rPr lang="ko-KR" altLang="en-US"/>
              <a:t>컨볼 루션 연산이 이미지 주위의 </a:t>
            </a:r>
            <a:r>
              <a:rPr lang="en-US" altLang="ko-KR"/>
              <a:t>2 </a:t>
            </a:r>
            <a:r>
              <a:rPr lang="ko-KR" altLang="en-US"/>
              <a:t>픽셀에 대해 정의되어 있지 않기 때문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8757EEC-B2E4-4DCD-A348-B6B82CADCBC6}"/>
              </a:ext>
            </a:extLst>
          </p:cNvPr>
          <p:cNvSpPr/>
          <p:nvPr/>
        </p:nvSpPr>
        <p:spPr>
          <a:xfrm>
            <a:off x="6084168" y="1457837"/>
            <a:ext cx="3059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이미지 전체에 동일한 필터를 적용하여 </a:t>
            </a:r>
            <a:endParaRPr lang="en-US" altLang="ko-KR"/>
          </a:p>
          <a:p>
            <a:r>
              <a:rPr lang="ko-KR" altLang="en-US"/>
              <a:t>유사 특성을 찾아냅니다</a:t>
            </a:r>
            <a:r>
              <a:rPr lang="en-US" altLang="ko-KR"/>
              <a:t>.</a:t>
            </a:r>
          </a:p>
          <a:p>
            <a:r>
              <a:rPr lang="en-US" altLang="ko-KR"/>
              <a:t>*</a:t>
            </a:r>
            <a:r>
              <a:rPr lang="ko-KR" altLang="en-US"/>
              <a:t> </a:t>
            </a:r>
            <a:r>
              <a:rPr lang="en-US" altLang="ko-KR"/>
              <a:t>CNNs Translation Invariant</a:t>
            </a:r>
            <a:r>
              <a:rPr lang="ko-KR" altLang="en-US"/>
              <a:t>를 뜻함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D7BC589-B584-4FCA-A1D9-58646EFA0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357" y="2140274"/>
            <a:ext cx="2927528" cy="222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7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44205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합성곱 신경망 연산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신경망의 이해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DBBAC4-9E07-44A7-9D20-A2DE68DF35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9" r="-675" b="-156"/>
          <a:stretch/>
        </p:blipFill>
        <p:spPr>
          <a:xfrm>
            <a:off x="1259632" y="1381999"/>
            <a:ext cx="6421328" cy="344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1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6723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활성화 맵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(activation maps)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신경망의 이해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E1114-A150-45E0-BFE7-0A4512D67257}"/>
              </a:ext>
            </a:extLst>
          </p:cNvPr>
          <p:cNvSpPr txBox="1"/>
          <p:nvPr/>
        </p:nvSpPr>
        <p:spPr>
          <a:xfrm>
            <a:off x="456468" y="1328111"/>
            <a:ext cx="8687532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0"/>
              <a:t>1</a:t>
            </a:r>
            <a:r>
              <a:rPr lang="ko-KR" altLang="en-US" sz="1400" b="0"/>
              <a:t>개의 레이어에 </a:t>
            </a:r>
            <a:r>
              <a:rPr lang="en-US" altLang="ko-KR" sz="1400" b="0"/>
              <a:t>1</a:t>
            </a:r>
            <a:r>
              <a:rPr lang="ko-KR" altLang="en-US" sz="1400" b="0"/>
              <a:t>개 이상의 필터를 활용 가능함 이떄 </a:t>
            </a:r>
            <a:r>
              <a:rPr lang="en-US" altLang="ko-KR" sz="1400" b="0"/>
              <a:t>32</a:t>
            </a:r>
            <a:r>
              <a:rPr lang="ko-KR" altLang="en-US" sz="1400" b="0"/>
              <a:t>개의 필터를 사용 시 활서오하맵은 </a:t>
            </a:r>
            <a:r>
              <a:rPr lang="en-US" altLang="ko-KR" sz="1400" b="0"/>
              <a:t>(30*30*32)</a:t>
            </a:r>
            <a:r>
              <a:rPr lang="ko-KR" altLang="en-US" sz="1400" b="0"/>
              <a:t>가됨</a:t>
            </a:r>
            <a:endParaRPr lang="ko-KR" altLang="en-US" sz="1400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81ACA7-1067-4602-B5C9-2B774AB2B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1851670"/>
            <a:ext cx="5979263" cy="29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3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1771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이동폭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(Stride)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B530A505-5343-4BCE-9979-90C78DBF08DE}"/>
              </a:ext>
            </a:extLst>
          </p:cNvPr>
          <p:cNvSpPr/>
          <p:nvPr/>
        </p:nvSpPr>
        <p:spPr bwMode="auto">
          <a:xfrm>
            <a:off x="3866403" y="1593953"/>
            <a:ext cx="3312368" cy="648072"/>
          </a:xfrm>
          <a:prstGeom prst="wedgeRectCallout">
            <a:avLst>
              <a:gd name="adj1" fmla="val -29258"/>
              <a:gd name="adj2" fmla="val 116577"/>
            </a:avLst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</a:t>
            </a: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칸씩 이동하였으나 이동폭을 </a:t>
            </a:r>
            <a:r>
              <a:rPr kumimoji="1" lang="en-US" altLang="ko-KR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</a:t>
            </a: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개 이상으로</a:t>
            </a:r>
            <a:endParaRPr kumimoji="1" lang="en-US" altLang="ko-KR" b="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0">
                <a:solidFill>
                  <a:schemeClr val="bg1"/>
                </a:solidFill>
                <a:cs typeface="HY견고딕" pitchFamily="18" charset="-127"/>
              </a:rPr>
              <a:t>설정할 수 있다 이를 이동폭</a:t>
            </a:r>
            <a:r>
              <a:rPr lang="en-US" altLang="ko-KR" b="0">
                <a:solidFill>
                  <a:schemeClr val="bg1"/>
                </a:solidFill>
                <a:cs typeface="HY견고딕" pitchFamily="18" charset="-127"/>
              </a:rPr>
              <a:t>(Stride)</a:t>
            </a:r>
            <a:r>
              <a:rPr lang="ko-KR" altLang="en-US" b="0">
                <a:solidFill>
                  <a:schemeClr val="bg1"/>
                </a:solidFill>
                <a:cs typeface="HY견고딕" pitchFamily="18" charset="-127"/>
              </a:rPr>
              <a:t>라고 함</a:t>
            </a:r>
            <a:endParaRPr kumimoji="1" lang="en-US" altLang="ko-KR" b="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97576E-E328-4DAB-AFF0-F8A3AA4CF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803" y="2715766"/>
            <a:ext cx="4021937" cy="1762372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D17942D6-BC82-4FC4-AAD0-F1D5E36CD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합성곱 신경망의 이해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080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76583</TotalTime>
  <Words>2250</Words>
  <Application>Microsoft Office PowerPoint</Application>
  <PresentationFormat>화면 슬라이드 쇼(16:9)</PresentationFormat>
  <Paragraphs>309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Wingdings</vt:lpstr>
      <vt:lpstr>HY헤드라인M</vt:lpstr>
      <vt:lpstr>HY견고딕</vt:lpstr>
      <vt:lpstr>맑은 고딕</vt:lpstr>
      <vt:lpstr>돋움</vt:lpstr>
      <vt:lpstr>Times New Roman</vt:lpstr>
      <vt:lpstr>나눔바른고딕</vt:lpstr>
      <vt:lpstr>굴림</vt:lpstr>
      <vt:lpstr>Arial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9763</cp:revision>
  <cp:lastPrinted>2019-06-24T08:46:04Z</cp:lastPrinted>
  <dcterms:created xsi:type="dcterms:W3CDTF">2008-04-23T04:36:31Z</dcterms:created>
  <dcterms:modified xsi:type="dcterms:W3CDTF">2019-07-09T04:13:07Z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